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14" r:id="rId3"/>
    <p:sldId id="417" r:id="rId4"/>
    <p:sldId id="413" r:id="rId5"/>
    <p:sldId id="421" r:id="rId6"/>
    <p:sldId id="415" r:id="rId7"/>
    <p:sldId id="416" r:id="rId8"/>
    <p:sldId id="423" r:id="rId9"/>
    <p:sldId id="418" r:id="rId10"/>
    <p:sldId id="426" r:id="rId11"/>
    <p:sldId id="419" r:id="rId12"/>
    <p:sldId id="420" r:id="rId13"/>
    <p:sldId id="259" r:id="rId14"/>
    <p:sldId id="257" r:id="rId15"/>
    <p:sldId id="258" r:id="rId16"/>
    <p:sldId id="260" r:id="rId17"/>
    <p:sldId id="261" r:id="rId18"/>
    <p:sldId id="424" r:id="rId19"/>
    <p:sldId id="4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3C0CF-BED6-4539-8B80-1241CBC126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E230EBC-0C74-4C8B-8DF5-4F8DADF0A487}">
      <dgm:prSet phldrT="[Text]"/>
      <dgm:spPr/>
      <dgm:t>
        <a:bodyPr/>
        <a:lstStyle/>
        <a:p>
          <a:r>
            <a:rPr lang="en-US" dirty="0">
              <a:latin typeface="Adobe Arabic" panose="02040503050201020203" pitchFamily="18" charset="-78"/>
              <a:cs typeface="Adobe Arabic" panose="02040503050201020203" pitchFamily="18" charset="-78"/>
            </a:rPr>
            <a:t>P&amp;D</a:t>
          </a:r>
        </a:p>
      </dgm:t>
    </dgm:pt>
    <dgm:pt modelId="{EB286CC7-67F7-4B02-8181-7148BFC2090E}" type="parTrans" cxnId="{C6B9F063-2326-4D7C-A966-07DB8767BAD7}">
      <dgm:prSet/>
      <dgm:spPr/>
      <dgm:t>
        <a:bodyPr/>
        <a:lstStyle/>
        <a:p>
          <a:endParaRPr lang="en-US"/>
        </a:p>
      </dgm:t>
    </dgm:pt>
    <dgm:pt modelId="{1F0B2242-70BF-4D57-BFD9-14F82334842F}" type="sibTrans" cxnId="{C6B9F063-2326-4D7C-A966-07DB8767BAD7}">
      <dgm:prSet/>
      <dgm:spPr/>
      <dgm:t>
        <a:bodyPr/>
        <a:lstStyle/>
        <a:p>
          <a:endParaRPr lang="en-US"/>
        </a:p>
      </dgm:t>
    </dgm:pt>
    <dgm:pt modelId="{DCA6AC3C-61A2-42B2-AB8E-264C2C99FCF9}">
      <dgm:prSet phldrT="[Text]"/>
      <dgm:spPr/>
      <dgm:t>
        <a:bodyPr/>
        <a:lstStyle/>
        <a:p>
          <a:r>
            <a:rPr lang="en-US" dirty="0">
              <a:latin typeface="Adobe Arabic" panose="02040503050201020203" pitchFamily="18" charset="-78"/>
              <a:cs typeface="Adobe Arabic" panose="02040503050201020203" pitchFamily="18" charset="-78"/>
            </a:rPr>
            <a:t>Application Submitted to the Planning Dept</a:t>
          </a:r>
        </a:p>
      </dgm:t>
    </dgm:pt>
    <dgm:pt modelId="{417DE5A5-EE6F-4C92-8E3F-083347B3B3DF}" type="parTrans" cxnId="{B1723FDE-4CBD-437A-8D0F-0737F3F87394}">
      <dgm:prSet/>
      <dgm:spPr/>
      <dgm:t>
        <a:bodyPr/>
        <a:lstStyle/>
        <a:p>
          <a:endParaRPr lang="en-US"/>
        </a:p>
      </dgm:t>
    </dgm:pt>
    <dgm:pt modelId="{4AA34C84-E3AC-450B-BFD7-B812796EDAC1}" type="sibTrans" cxnId="{B1723FDE-4CBD-437A-8D0F-0737F3F87394}">
      <dgm:prSet/>
      <dgm:spPr/>
      <dgm:t>
        <a:bodyPr/>
        <a:lstStyle/>
        <a:p>
          <a:endParaRPr lang="en-US"/>
        </a:p>
      </dgm:t>
    </dgm:pt>
    <dgm:pt modelId="{DA9CEAE6-6EE8-4BD4-9E8C-66AD2B0EE576}">
      <dgm:prSet phldrT="[Text]"/>
      <dgm:spPr/>
      <dgm:t>
        <a:bodyPr/>
        <a:lstStyle/>
        <a:p>
          <a:r>
            <a:rPr lang="en-US" dirty="0">
              <a:latin typeface="Adobe Arabic" panose="02040503050201020203" pitchFamily="18" charset="-78"/>
              <a:cs typeface="Adobe Arabic" panose="02040503050201020203" pitchFamily="18" charset="-78"/>
            </a:rPr>
            <a:t>P&amp;Z</a:t>
          </a:r>
        </a:p>
      </dgm:t>
    </dgm:pt>
    <dgm:pt modelId="{B2F49CC0-B6B5-4B5A-AF23-1D0BBBB01B53}" type="parTrans" cxnId="{37D652F7-E9F5-40CE-B72C-E0C3A7D8781E}">
      <dgm:prSet/>
      <dgm:spPr/>
      <dgm:t>
        <a:bodyPr/>
        <a:lstStyle/>
        <a:p>
          <a:endParaRPr lang="en-US"/>
        </a:p>
      </dgm:t>
    </dgm:pt>
    <dgm:pt modelId="{420001F0-411E-4A7F-95E6-70EAD88E1D91}" type="sibTrans" cxnId="{37D652F7-E9F5-40CE-B72C-E0C3A7D8781E}">
      <dgm:prSet/>
      <dgm:spPr/>
      <dgm:t>
        <a:bodyPr/>
        <a:lstStyle/>
        <a:p>
          <a:endParaRPr lang="en-US"/>
        </a:p>
      </dgm:t>
    </dgm:pt>
    <dgm:pt modelId="{FA016B98-B642-44A6-8BB2-42801EF55628}">
      <dgm:prSet phldrT="[Text]"/>
      <dgm:spPr/>
      <dgm:t>
        <a:bodyPr/>
        <a:lstStyle/>
        <a:p>
          <a:r>
            <a:rPr lang="en-US" dirty="0">
              <a:latin typeface="Adobe Arabic" panose="02040503050201020203" pitchFamily="18" charset="-78"/>
              <a:cs typeface="Adobe Arabic" panose="02040503050201020203" pitchFamily="18" charset="-78"/>
            </a:rPr>
            <a:t>Commission Held 5 Special Meetings + 1 voting meeting </a:t>
          </a:r>
        </a:p>
      </dgm:t>
    </dgm:pt>
    <dgm:pt modelId="{6621D388-86C7-4BE5-BB94-AF44F83593E3}" type="parTrans" cxnId="{B56B5B10-EF66-4F5C-B43F-286671E1BDDB}">
      <dgm:prSet/>
      <dgm:spPr/>
      <dgm:t>
        <a:bodyPr/>
        <a:lstStyle/>
        <a:p>
          <a:endParaRPr lang="en-US"/>
        </a:p>
      </dgm:t>
    </dgm:pt>
    <dgm:pt modelId="{48E432BA-9E80-4E33-8ED1-C67BF465A8AC}" type="sibTrans" cxnId="{B56B5B10-EF66-4F5C-B43F-286671E1BDDB}">
      <dgm:prSet/>
      <dgm:spPr/>
      <dgm:t>
        <a:bodyPr/>
        <a:lstStyle/>
        <a:p>
          <a:endParaRPr lang="en-US"/>
        </a:p>
      </dgm:t>
    </dgm:pt>
    <dgm:pt modelId="{62DD4852-F125-4900-9464-B43EFCD826B3}">
      <dgm:prSet phldrT="[Text]"/>
      <dgm:spPr/>
      <dgm:t>
        <a:bodyPr/>
        <a:lstStyle/>
        <a:p>
          <a:r>
            <a:rPr lang="en-US" dirty="0">
              <a:latin typeface="Adobe Arabic" panose="02040503050201020203" pitchFamily="18" charset="-78"/>
              <a:cs typeface="Adobe Arabic" panose="02040503050201020203" pitchFamily="18" charset="-78"/>
            </a:rPr>
            <a:t>Commission voted 4-3 to recommend approval with 3 modifications</a:t>
          </a:r>
        </a:p>
      </dgm:t>
    </dgm:pt>
    <dgm:pt modelId="{C67E2FA5-AAE6-4ABF-902A-AB374CAC5A2C}" type="parTrans" cxnId="{08B66B11-602C-4BD0-BBEA-FF74ABEB6745}">
      <dgm:prSet/>
      <dgm:spPr/>
      <dgm:t>
        <a:bodyPr/>
        <a:lstStyle/>
        <a:p>
          <a:endParaRPr lang="en-US"/>
        </a:p>
      </dgm:t>
    </dgm:pt>
    <dgm:pt modelId="{FB626B82-6EEF-4695-94A0-A6059407FF52}" type="sibTrans" cxnId="{08B66B11-602C-4BD0-BBEA-FF74ABEB6745}">
      <dgm:prSet/>
      <dgm:spPr/>
      <dgm:t>
        <a:bodyPr/>
        <a:lstStyle/>
        <a:p>
          <a:endParaRPr lang="en-US"/>
        </a:p>
      </dgm:t>
    </dgm:pt>
    <dgm:pt modelId="{F5C745B3-D0DE-45DB-A9E9-C5EC3E4E8A7E}">
      <dgm:prSet phldrT="[Text]"/>
      <dgm:spPr/>
      <dgm:t>
        <a:bodyPr/>
        <a:lstStyle/>
        <a:p>
          <a:r>
            <a:rPr lang="en-US" dirty="0">
              <a:latin typeface="Adobe Arabic" panose="02040503050201020203" pitchFamily="18" charset="-78"/>
              <a:cs typeface="Adobe Arabic" panose="02040503050201020203" pitchFamily="18" charset="-78"/>
            </a:rPr>
            <a:t>CC</a:t>
          </a:r>
        </a:p>
      </dgm:t>
    </dgm:pt>
    <dgm:pt modelId="{49B9FD26-8231-44E9-817F-8DA49DC4184C}" type="parTrans" cxnId="{1A70E5A3-A3C3-491C-8D70-C8F1BB032FA6}">
      <dgm:prSet/>
      <dgm:spPr/>
      <dgm:t>
        <a:bodyPr/>
        <a:lstStyle/>
        <a:p>
          <a:endParaRPr lang="en-US"/>
        </a:p>
      </dgm:t>
    </dgm:pt>
    <dgm:pt modelId="{4653DC85-B1B5-4C81-AE03-2D83CF6BCEB2}" type="sibTrans" cxnId="{1A70E5A3-A3C3-491C-8D70-C8F1BB032FA6}">
      <dgm:prSet/>
      <dgm:spPr/>
      <dgm:t>
        <a:bodyPr/>
        <a:lstStyle/>
        <a:p>
          <a:endParaRPr lang="en-US"/>
        </a:p>
      </dgm:t>
    </dgm:pt>
    <dgm:pt modelId="{0112E6CD-083C-4B3A-B620-EBF851E6D223}">
      <dgm:prSet phldrT="[Text]"/>
      <dgm:spPr/>
      <dgm:t>
        <a:bodyPr/>
        <a:lstStyle/>
        <a:p>
          <a:r>
            <a:rPr lang="en-US" dirty="0">
              <a:latin typeface="Adobe Arabic" panose="02040503050201020203" pitchFamily="18" charset="-78"/>
              <a:cs typeface="Adobe Arabic" panose="02040503050201020203" pitchFamily="18" charset="-78"/>
            </a:rPr>
            <a:t>Commissions decision was forwarded to the City Council </a:t>
          </a:r>
        </a:p>
      </dgm:t>
    </dgm:pt>
    <dgm:pt modelId="{A202CF31-93CA-4616-BB9C-E2C3CBBEF02C}" type="parTrans" cxnId="{D8A6F229-97EC-4DD2-BC39-A66E57E68EF3}">
      <dgm:prSet/>
      <dgm:spPr/>
      <dgm:t>
        <a:bodyPr/>
        <a:lstStyle/>
        <a:p>
          <a:endParaRPr lang="en-US"/>
        </a:p>
      </dgm:t>
    </dgm:pt>
    <dgm:pt modelId="{90906581-F223-44E8-8BBE-AD3607D82008}" type="sibTrans" cxnId="{D8A6F229-97EC-4DD2-BC39-A66E57E68EF3}">
      <dgm:prSet/>
      <dgm:spPr/>
      <dgm:t>
        <a:bodyPr/>
        <a:lstStyle/>
        <a:p>
          <a:endParaRPr lang="en-US"/>
        </a:p>
      </dgm:t>
    </dgm:pt>
    <dgm:pt modelId="{9CD3385E-7474-4493-9A25-91206CD0D09D}">
      <dgm:prSet phldrT="[Text]"/>
      <dgm:spPr/>
      <dgm:t>
        <a:bodyPr/>
        <a:lstStyle/>
        <a:p>
          <a:r>
            <a:rPr lang="en-US" dirty="0">
              <a:latin typeface="Adobe Arabic" panose="02040503050201020203" pitchFamily="18" charset="-78"/>
              <a:cs typeface="Adobe Arabic" panose="02040503050201020203" pitchFamily="18" charset="-78"/>
            </a:rPr>
            <a:t>Council Intro. Ordinance 23-18</a:t>
          </a:r>
        </a:p>
      </dgm:t>
    </dgm:pt>
    <dgm:pt modelId="{0F9D8C0C-9244-45B8-8827-08E14F0F715E}" type="parTrans" cxnId="{0DC81A9F-D7FD-4EF9-B4EE-0198DC72AA2E}">
      <dgm:prSet/>
      <dgm:spPr/>
      <dgm:t>
        <a:bodyPr/>
        <a:lstStyle/>
        <a:p>
          <a:endParaRPr lang="en-US"/>
        </a:p>
      </dgm:t>
    </dgm:pt>
    <dgm:pt modelId="{50592B4C-EBE6-4151-B4D1-98039F13D0D9}" type="sibTrans" cxnId="{0DC81A9F-D7FD-4EF9-B4EE-0198DC72AA2E}">
      <dgm:prSet/>
      <dgm:spPr/>
      <dgm:t>
        <a:bodyPr/>
        <a:lstStyle/>
        <a:p>
          <a:endParaRPr lang="en-US"/>
        </a:p>
      </dgm:t>
    </dgm:pt>
    <dgm:pt modelId="{C5707C9D-1554-4C3A-A0C7-8B02845A7B8B}" type="pres">
      <dgm:prSet presAssocID="{E073C0CF-BED6-4539-8B80-1241CBC126AD}" presName="linearFlow" presStyleCnt="0">
        <dgm:presLayoutVars>
          <dgm:dir/>
          <dgm:animLvl val="lvl"/>
          <dgm:resizeHandles val="exact"/>
        </dgm:presLayoutVars>
      </dgm:prSet>
      <dgm:spPr/>
    </dgm:pt>
    <dgm:pt modelId="{2A0BE447-AD94-41AF-A7EA-92178FC0DCE8}" type="pres">
      <dgm:prSet presAssocID="{7E230EBC-0C74-4C8B-8DF5-4F8DADF0A487}" presName="composite" presStyleCnt="0"/>
      <dgm:spPr/>
    </dgm:pt>
    <dgm:pt modelId="{05F40C20-3951-4AB1-8C49-827FCF5A7952}" type="pres">
      <dgm:prSet presAssocID="{7E230EBC-0C74-4C8B-8DF5-4F8DADF0A487}" presName="parentText" presStyleLbl="alignNode1" presStyleIdx="0" presStyleCnt="3">
        <dgm:presLayoutVars>
          <dgm:chMax val="1"/>
          <dgm:bulletEnabled val="1"/>
        </dgm:presLayoutVars>
      </dgm:prSet>
      <dgm:spPr/>
    </dgm:pt>
    <dgm:pt modelId="{2D82963C-4A73-419B-BE9C-27AA156DD7C7}" type="pres">
      <dgm:prSet presAssocID="{7E230EBC-0C74-4C8B-8DF5-4F8DADF0A487}" presName="descendantText" presStyleLbl="alignAcc1" presStyleIdx="0" presStyleCnt="3">
        <dgm:presLayoutVars>
          <dgm:bulletEnabled val="1"/>
        </dgm:presLayoutVars>
      </dgm:prSet>
      <dgm:spPr/>
    </dgm:pt>
    <dgm:pt modelId="{3E62878B-FC62-4DCA-9D80-F101BF1EBF8D}" type="pres">
      <dgm:prSet presAssocID="{1F0B2242-70BF-4D57-BFD9-14F82334842F}" presName="sp" presStyleCnt="0"/>
      <dgm:spPr/>
    </dgm:pt>
    <dgm:pt modelId="{01028DEE-6F37-4980-952C-191F3ED89120}" type="pres">
      <dgm:prSet presAssocID="{DA9CEAE6-6EE8-4BD4-9E8C-66AD2B0EE576}" presName="composite" presStyleCnt="0"/>
      <dgm:spPr/>
    </dgm:pt>
    <dgm:pt modelId="{D23ACA98-41DC-41DB-A8D8-B434EBD38937}" type="pres">
      <dgm:prSet presAssocID="{DA9CEAE6-6EE8-4BD4-9E8C-66AD2B0EE576}" presName="parentText" presStyleLbl="alignNode1" presStyleIdx="1" presStyleCnt="3">
        <dgm:presLayoutVars>
          <dgm:chMax val="1"/>
          <dgm:bulletEnabled val="1"/>
        </dgm:presLayoutVars>
      </dgm:prSet>
      <dgm:spPr/>
    </dgm:pt>
    <dgm:pt modelId="{6476FDB3-DBC4-4D35-B069-EAB8811A5BD2}" type="pres">
      <dgm:prSet presAssocID="{DA9CEAE6-6EE8-4BD4-9E8C-66AD2B0EE576}" presName="descendantText" presStyleLbl="alignAcc1" presStyleIdx="1" presStyleCnt="3">
        <dgm:presLayoutVars>
          <dgm:bulletEnabled val="1"/>
        </dgm:presLayoutVars>
      </dgm:prSet>
      <dgm:spPr/>
    </dgm:pt>
    <dgm:pt modelId="{015D32F4-8746-4FBD-A9E6-CD9022CF4EEA}" type="pres">
      <dgm:prSet presAssocID="{420001F0-411E-4A7F-95E6-70EAD88E1D91}" presName="sp" presStyleCnt="0"/>
      <dgm:spPr/>
    </dgm:pt>
    <dgm:pt modelId="{E80729E8-B42B-4A64-84B4-7C98CB780943}" type="pres">
      <dgm:prSet presAssocID="{F5C745B3-D0DE-45DB-A9E9-C5EC3E4E8A7E}" presName="composite" presStyleCnt="0"/>
      <dgm:spPr/>
    </dgm:pt>
    <dgm:pt modelId="{FBDBBC16-1A40-4D90-9810-7F526F4091B6}" type="pres">
      <dgm:prSet presAssocID="{F5C745B3-D0DE-45DB-A9E9-C5EC3E4E8A7E}" presName="parentText" presStyleLbl="alignNode1" presStyleIdx="2" presStyleCnt="3">
        <dgm:presLayoutVars>
          <dgm:chMax val="1"/>
          <dgm:bulletEnabled val="1"/>
        </dgm:presLayoutVars>
      </dgm:prSet>
      <dgm:spPr/>
    </dgm:pt>
    <dgm:pt modelId="{A12F611C-738F-41AD-BE0B-0AE89AFEFC58}" type="pres">
      <dgm:prSet presAssocID="{F5C745B3-D0DE-45DB-A9E9-C5EC3E4E8A7E}" presName="descendantText" presStyleLbl="alignAcc1" presStyleIdx="2" presStyleCnt="3">
        <dgm:presLayoutVars>
          <dgm:bulletEnabled val="1"/>
        </dgm:presLayoutVars>
      </dgm:prSet>
      <dgm:spPr/>
    </dgm:pt>
  </dgm:ptLst>
  <dgm:cxnLst>
    <dgm:cxn modelId="{B56B5B10-EF66-4F5C-B43F-286671E1BDDB}" srcId="{DA9CEAE6-6EE8-4BD4-9E8C-66AD2B0EE576}" destId="{FA016B98-B642-44A6-8BB2-42801EF55628}" srcOrd="0" destOrd="0" parTransId="{6621D388-86C7-4BE5-BB94-AF44F83593E3}" sibTransId="{48E432BA-9E80-4E33-8ED1-C67BF465A8AC}"/>
    <dgm:cxn modelId="{08B66B11-602C-4BD0-BBEA-FF74ABEB6745}" srcId="{DA9CEAE6-6EE8-4BD4-9E8C-66AD2B0EE576}" destId="{62DD4852-F125-4900-9464-B43EFCD826B3}" srcOrd="1" destOrd="0" parTransId="{C67E2FA5-AAE6-4ABF-902A-AB374CAC5A2C}" sibTransId="{FB626B82-6EEF-4695-94A0-A6059407FF52}"/>
    <dgm:cxn modelId="{D8A6F229-97EC-4DD2-BC39-A66E57E68EF3}" srcId="{F5C745B3-D0DE-45DB-A9E9-C5EC3E4E8A7E}" destId="{0112E6CD-083C-4B3A-B620-EBF851E6D223}" srcOrd="0" destOrd="0" parTransId="{A202CF31-93CA-4616-BB9C-E2C3CBBEF02C}" sibTransId="{90906581-F223-44E8-8BBE-AD3607D82008}"/>
    <dgm:cxn modelId="{C6B9F063-2326-4D7C-A966-07DB8767BAD7}" srcId="{E073C0CF-BED6-4539-8B80-1241CBC126AD}" destId="{7E230EBC-0C74-4C8B-8DF5-4F8DADF0A487}" srcOrd="0" destOrd="0" parTransId="{EB286CC7-67F7-4B02-8181-7148BFC2090E}" sibTransId="{1F0B2242-70BF-4D57-BFD9-14F82334842F}"/>
    <dgm:cxn modelId="{DF5BF77D-1A2C-4D2A-8F51-915818AC2378}" type="presOf" srcId="{DCA6AC3C-61A2-42B2-AB8E-264C2C99FCF9}" destId="{2D82963C-4A73-419B-BE9C-27AA156DD7C7}" srcOrd="0" destOrd="0" presId="urn:microsoft.com/office/officeart/2005/8/layout/chevron2"/>
    <dgm:cxn modelId="{ABBC0F8E-8889-40C3-9E0A-F7B29C64D069}" type="presOf" srcId="{FA016B98-B642-44A6-8BB2-42801EF55628}" destId="{6476FDB3-DBC4-4D35-B069-EAB8811A5BD2}" srcOrd="0" destOrd="0" presId="urn:microsoft.com/office/officeart/2005/8/layout/chevron2"/>
    <dgm:cxn modelId="{1E73CF90-0304-4B24-A0AB-784180FDD27B}" type="presOf" srcId="{F5C745B3-D0DE-45DB-A9E9-C5EC3E4E8A7E}" destId="{FBDBBC16-1A40-4D90-9810-7F526F4091B6}" srcOrd="0" destOrd="0" presId="urn:microsoft.com/office/officeart/2005/8/layout/chevron2"/>
    <dgm:cxn modelId="{AD6A1494-4841-4DD7-8C8A-D69D1D25311F}" type="presOf" srcId="{7E230EBC-0C74-4C8B-8DF5-4F8DADF0A487}" destId="{05F40C20-3951-4AB1-8C49-827FCF5A7952}" srcOrd="0" destOrd="0" presId="urn:microsoft.com/office/officeart/2005/8/layout/chevron2"/>
    <dgm:cxn modelId="{A944939A-7E7E-4C17-944C-27EA46CA6E7C}" type="presOf" srcId="{9CD3385E-7474-4493-9A25-91206CD0D09D}" destId="{A12F611C-738F-41AD-BE0B-0AE89AFEFC58}" srcOrd="0" destOrd="1" presId="urn:microsoft.com/office/officeart/2005/8/layout/chevron2"/>
    <dgm:cxn modelId="{0DC81A9F-D7FD-4EF9-B4EE-0198DC72AA2E}" srcId="{F5C745B3-D0DE-45DB-A9E9-C5EC3E4E8A7E}" destId="{9CD3385E-7474-4493-9A25-91206CD0D09D}" srcOrd="1" destOrd="0" parTransId="{0F9D8C0C-9244-45B8-8827-08E14F0F715E}" sibTransId="{50592B4C-EBE6-4151-B4D1-98039F13D0D9}"/>
    <dgm:cxn modelId="{1A70E5A3-A3C3-491C-8D70-C8F1BB032FA6}" srcId="{E073C0CF-BED6-4539-8B80-1241CBC126AD}" destId="{F5C745B3-D0DE-45DB-A9E9-C5EC3E4E8A7E}" srcOrd="2" destOrd="0" parTransId="{49B9FD26-8231-44E9-817F-8DA49DC4184C}" sibTransId="{4653DC85-B1B5-4C81-AE03-2D83CF6BCEB2}"/>
    <dgm:cxn modelId="{7C5B26B3-5281-4775-A6C4-91D95F071B40}" type="presOf" srcId="{0112E6CD-083C-4B3A-B620-EBF851E6D223}" destId="{A12F611C-738F-41AD-BE0B-0AE89AFEFC58}" srcOrd="0" destOrd="0" presId="urn:microsoft.com/office/officeart/2005/8/layout/chevron2"/>
    <dgm:cxn modelId="{BA40EBBF-CD12-41D9-81BF-7567084CDADE}" type="presOf" srcId="{E073C0CF-BED6-4539-8B80-1241CBC126AD}" destId="{C5707C9D-1554-4C3A-A0C7-8B02845A7B8B}" srcOrd="0" destOrd="0" presId="urn:microsoft.com/office/officeart/2005/8/layout/chevron2"/>
    <dgm:cxn modelId="{484BE6C3-163F-4153-9A53-1C8ABA68F74B}" type="presOf" srcId="{62DD4852-F125-4900-9464-B43EFCD826B3}" destId="{6476FDB3-DBC4-4D35-B069-EAB8811A5BD2}" srcOrd="0" destOrd="1" presId="urn:microsoft.com/office/officeart/2005/8/layout/chevron2"/>
    <dgm:cxn modelId="{B1723FDE-4CBD-437A-8D0F-0737F3F87394}" srcId="{7E230EBC-0C74-4C8B-8DF5-4F8DADF0A487}" destId="{DCA6AC3C-61A2-42B2-AB8E-264C2C99FCF9}" srcOrd="0" destOrd="0" parTransId="{417DE5A5-EE6F-4C92-8E3F-083347B3B3DF}" sibTransId="{4AA34C84-E3AC-450B-BFD7-B812796EDAC1}"/>
    <dgm:cxn modelId="{37D652F7-E9F5-40CE-B72C-E0C3A7D8781E}" srcId="{E073C0CF-BED6-4539-8B80-1241CBC126AD}" destId="{DA9CEAE6-6EE8-4BD4-9E8C-66AD2B0EE576}" srcOrd="1" destOrd="0" parTransId="{B2F49CC0-B6B5-4B5A-AF23-1D0BBBB01B53}" sibTransId="{420001F0-411E-4A7F-95E6-70EAD88E1D91}"/>
    <dgm:cxn modelId="{AED2BBFC-C120-4686-A295-F91E986ED4EC}" type="presOf" srcId="{DA9CEAE6-6EE8-4BD4-9E8C-66AD2B0EE576}" destId="{D23ACA98-41DC-41DB-A8D8-B434EBD38937}" srcOrd="0" destOrd="0" presId="urn:microsoft.com/office/officeart/2005/8/layout/chevron2"/>
    <dgm:cxn modelId="{E4D6C8BE-3988-4A14-B2AA-A77D3234CDF2}" type="presParOf" srcId="{C5707C9D-1554-4C3A-A0C7-8B02845A7B8B}" destId="{2A0BE447-AD94-41AF-A7EA-92178FC0DCE8}" srcOrd="0" destOrd="0" presId="urn:microsoft.com/office/officeart/2005/8/layout/chevron2"/>
    <dgm:cxn modelId="{7F712C06-A23A-4FDA-A566-3779E623EF10}" type="presParOf" srcId="{2A0BE447-AD94-41AF-A7EA-92178FC0DCE8}" destId="{05F40C20-3951-4AB1-8C49-827FCF5A7952}" srcOrd="0" destOrd="0" presId="urn:microsoft.com/office/officeart/2005/8/layout/chevron2"/>
    <dgm:cxn modelId="{A5370925-6792-4AE3-AF1A-7A4749D340E7}" type="presParOf" srcId="{2A0BE447-AD94-41AF-A7EA-92178FC0DCE8}" destId="{2D82963C-4A73-419B-BE9C-27AA156DD7C7}" srcOrd="1" destOrd="0" presId="urn:microsoft.com/office/officeart/2005/8/layout/chevron2"/>
    <dgm:cxn modelId="{CBE95DC2-6336-4724-8BE9-1C1B921D5172}" type="presParOf" srcId="{C5707C9D-1554-4C3A-A0C7-8B02845A7B8B}" destId="{3E62878B-FC62-4DCA-9D80-F101BF1EBF8D}" srcOrd="1" destOrd="0" presId="urn:microsoft.com/office/officeart/2005/8/layout/chevron2"/>
    <dgm:cxn modelId="{E48E99E0-C7BA-4B7F-A94B-1C58BD56E92F}" type="presParOf" srcId="{C5707C9D-1554-4C3A-A0C7-8B02845A7B8B}" destId="{01028DEE-6F37-4980-952C-191F3ED89120}" srcOrd="2" destOrd="0" presId="urn:microsoft.com/office/officeart/2005/8/layout/chevron2"/>
    <dgm:cxn modelId="{C5D769A8-DD22-4B71-BE22-4BD63D8C21DC}" type="presParOf" srcId="{01028DEE-6F37-4980-952C-191F3ED89120}" destId="{D23ACA98-41DC-41DB-A8D8-B434EBD38937}" srcOrd="0" destOrd="0" presId="urn:microsoft.com/office/officeart/2005/8/layout/chevron2"/>
    <dgm:cxn modelId="{92BB133E-C96A-4B4B-981A-A39FB8690879}" type="presParOf" srcId="{01028DEE-6F37-4980-952C-191F3ED89120}" destId="{6476FDB3-DBC4-4D35-B069-EAB8811A5BD2}" srcOrd="1" destOrd="0" presId="urn:microsoft.com/office/officeart/2005/8/layout/chevron2"/>
    <dgm:cxn modelId="{8B0B6B5F-D1F6-4E30-BD64-12D75365FC02}" type="presParOf" srcId="{C5707C9D-1554-4C3A-A0C7-8B02845A7B8B}" destId="{015D32F4-8746-4FBD-A9E6-CD9022CF4EEA}" srcOrd="3" destOrd="0" presId="urn:microsoft.com/office/officeart/2005/8/layout/chevron2"/>
    <dgm:cxn modelId="{4B4A6E17-8E37-47A8-B4B2-99A164B49341}" type="presParOf" srcId="{C5707C9D-1554-4C3A-A0C7-8B02845A7B8B}" destId="{E80729E8-B42B-4A64-84B4-7C98CB780943}" srcOrd="4" destOrd="0" presId="urn:microsoft.com/office/officeart/2005/8/layout/chevron2"/>
    <dgm:cxn modelId="{88193F3C-A417-42BD-8B51-1EC8CDC7BAF5}" type="presParOf" srcId="{E80729E8-B42B-4A64-84B4-7C98CB780943}" destId="{FBDBBC16-1A40-4D90-9810-7F526F4091B6}" srcOrd="0" destOrd="0" presId="urn:microsoft.com/office/officeart/2005/8/layout/chevron2"/>
    <dgm:cxn modelId="{4ABD552D-12E5-4E34-8B2F-D33B03698D81}" type="presParOf" srcId="{E80729E8-B42B-4A64-84B4-7C98CB780943}" destId="{A12F611C-738F-41AD-BE0B-0AE89AFEFC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0C20-3951-4AB1-8C49-827FCF5A7952}">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dobe Arabic" panose="02040503050201020203" pitchFamily="18" charset="-78"/>
              <a:cs typeface="Adobe Arabic" panose="02040503050201020203" pitchFamily="18" charset="-78"/>
            </a:rPr>
            <a:t>P&amp;D</a:t>
          </a:r>
        </a:p>
      </dsp:txBody>
      <dsp:txXfrm rot="-5400000">
        <a:off x="0" y="554579"/>
        <a:ext cx="1105044" cy="473590"/>
      </dsp:txXfrm>
    </dsp:sp>
    <dsp:sp modelId="{2D82963C-4A73-419B-BE9C-27AA156DD7C7}">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Adobe Arabic" panose="02040503050201020203" pitchFamily="18" charset="-78"/>
              <a:cs typeface="Adobe Arabic" panose="02040503050201020203" pitchFamily="18" charset="-78"/>
            </a:rPr>
            <a:t>Application Submitted to the Planning Dept</a:t>
          </a:r>
        </a:p>
      </dsp:txBody>
      <dsp:txXfrm rot="-5400000">
        <a:off x="1105044" y="52149"/>
        <a:ext cx="9360464" cy="925930"/>
      </dsp:txXfrm>
    </dsp:sp>
    <dsp:sp modelId="{D23ACA98-41DC-41DB-A8D8-B434EBD38937}">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dobe Arabic" panose="02040503050201020203" pitchFamily="18" charset="-78"/>
              <a:cs typeface="Adobe Arabic" panose="02040503050201020203" pitchFamily="18" charset="-78"/>
            </a:rPr>
            <a:t>P&amp;Z</a:t>
          </a:r>
        </a:p>
      </dsp:txBody>
      <dsp:txXfrm rot="-5400000">
        <a:off x="0" y="1938873"/>
        <a:ext cx="1105044" cy="473590"/>
      </dsp:txXfrm>
    </dsp:sp>
    <dsp:sp modelId="{6476FDB3-DBC4-4D35-B069-EAB8811A5BD2}">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Adobe Arabic" panose="02040503050201020203" pitchFamily="18" charset="-78"/>
              <a:cs typeface="Adobe Arabic" panose="02040503050201020203" pitchFamily="18" charset="-78"/>
            </a:rPr>
            <a:t>Commission Held 5 Special Meetings + 1 voting meeting </a:t>
          </a:r>
        </a:p>
        <a:p>
          <a:pPr marL="285750" lvl="1" indent="-285750" algn="l" defTabSz="1422400">
            <a:lnSpc>
              <a:spcPct val="90000"/>
            </a:lnSpc>
            <a:spcBef>
              <a:spcPct val="0"/>
            </a:spcBef>
            <a:spcAft>
              <a:spcPct val="15000"/>
            </a:spcAft>
            <a:buChar char="•"/>
          </a:pPr>
          <a:r>
            <a:rPr lang="en-US" sz="3200" kern="1200" dirty="0">
              <a:latin typeface="Adobe Arabic" panose="02040503050201020203" pitchFamily="18" charset="-78"/>
              <a:cs typeface="Adobe Arabic" panose="02040503050201020203" pitchFamily="18" charset="-78"/>
            </a:rPr>
            <a:t>Commission voted 4-3 to recommend approval with 3 modifications</a:t>
          </a:r>
        </a:p>
      </dsp:txBody>
      <dsp:txXfrm rot="-5400000">
        <a:off x="1105044" y="1436443"/>
        <a:ext cx="9360464" cy="925930"/>
      </dsp:txXfrm>
    </dsp:sp>
    <dsp:sp modelId="{FBDBBC16-1A40-4D90-9810-7F526F4091B6}">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dobe Arabic" panose="02040503050201020203" pitchFamily="18" charset="-78"/>
              <a:cs typeface="Adobe Arabic" panose="02040503050201020203" pitchFamily="18" charset="-78"/>
            </a:rPr>
            <a:t>CC</a:t>
          </a:r>
        </a:p>
      </dsp:txBody>
      <dsp:txXfrm rot="-5400000">
        <a:off x="0" y="3323167"/>
        <a:ext cx="1105044" cy="473590"/>
      </dsp:txXfrm>
    </dsp:sp>
    <dsp:sp modelId="{A12F611C-738F-41AD-BE0B-0AE89AFEFC58}">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Adobe Arabic" panose="02040503050201020203" pitchFamily="18" charset="-78"/>
              <a:cs typeface="Adobe Arabic" panose="02040503050201020203" pitchFamily="18" charset="-78"/>
            </a:rPr>
            <a:t>Commissions decision was forwarded to the City Council </a:t>
          </a:r>
        </a:p>
        <a:p>
          <a:pPr marL="285750" lvl="1" indent="-285750" algn="l" defTabSz="1422400">
            <a:lnSpc>
              <a:spcPct val="90000"/>
            </a:lnSpc>
            <a:spcBef>
              <a:spcPct val="0"/>
            </a:spcBef>
            <a:spcAft>
              <a:spcPct val="15000"/>
            </a:spcAft>
            <a:buChar char="•"/>
          </a:pPr>
          <a:r>
            <a:rPr lang="en-US" sz="3200" kern="1200" dirty="0">
              <a:latin typeface="Adobe Arabic" panose="02040503050201020203" pitchFamily="18" charset="-78"/>
              <a:cs typeface="Adobe Arabic" panose="02040503050201020203" pitchFamily="18" charset="-78"/>
            </a:rPr>
            <a:t>Council Intro. Ordinance 23-18</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83AA-9D87-01DF-0154-9C117222F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ED95BE-28CE-541C-9A95-E79D46F56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0710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CD9B-83DE-03C4-7DF1-906E6A697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E3E647-A88E-D7BD-1FBD-667DDBC91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79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264A0-267A-BB53-C19D-EB9C6A7414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A1285-4680-4114-EDF7-E767234EA9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03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E976-A769-6774-FBA1-BE963DAE8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DC604-6BAF-3D21-E75E-E88153D511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82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503E-F575-139F-DACD-DA6B1E60F32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12A7EF9-454A-97C0-2490-11A115A27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2297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8F92-70AD-BC25-2CB3-63846DD0EB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B74B-B9EB-B718-ED43-AB153907D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566FBA-A5F4-31CF-78E7-FB85B48E8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16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8DC5-61F0-5254-3AE2-1D31AFD081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C54198-372B-876B-A8B1-E64D6E6A1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42DC3-E321-1895-14BE-253ED0DA91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4D7BC2-BAAC-7EF7-3394-C70E5E15D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059AA-E9EC-E312-1997-BC278D046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8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4D29-79FE-6E4C-D765-6C3F7B2E4C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307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96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FEB60-D846-BA0D-4CFC-146E8581C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0FE1C4-EB78-3800-83EC-60391E539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B10D8-8DAD-8F39-1F0B-FCD31B9EC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653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71DC-E023-7E37-F94F-742951DD8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8E4F03-75C6-BDDD-3F9F-00BC4CD3C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13E7D-D041-DE91-A92A-3520D25F3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1860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4E12A-D55E-46A2-4A16-BB37E0E2D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BB4CB-9820-A396-3C39-2BEE35FE5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F2E5C207-4ECD-E5B4-29EB-E00615048250}"/>
              </a:ext>
            </a:extLst>
          </p:cNvPr>
          <p:cNvSpPr txBox="1"/>
          <p:nvPr userDrawn="1"/>
        </p:nvSpPr>
        <p:spPr>
          <a:xfrm>
            <a:off x="1873228" y="6217660"/>
            <a:ext cx="3165894" cy="692497"/>
          </a:xfrm>
          <a:prstGeom prst="rect">
            <a:avLst/>
          </a:prstGeom>
          <a:noFill/>
        </p:spPr>
        <p:txBody>
          <a:bodyPr wrap="square" rtlCol="0">
            <a:spAutoFit/>
          </a:bodyPr>
          <a:lstStyle/>
          <a:p>
            <a:r>
              <a:rPr lang="en-US" sz="1300" dirty="0"/>
              <a:t>CITY OF MANDEVILLE</a:t>
            </a:r>
          </a:p>
          <a:p>
            <a:r>
              <a:rPr lang="en-US" sz="1300" dirty="0"/>
              <a:t>PLANNING AND ZONING COMMISSION</a:t>
            </a:r>
          </a:p>
        </p:txBody>
      </p:sp>
      <p:pic>
        <p:nvPicPr>
          <p:cNvPr id="7" name="Picture 6" descr="A screenshot of a video game&#10;&#10;Description automatically generated with medium confidence">
            <a:extLst>
              <a:ext uri="{FF2B5EF4-FFF2-40B4-BE49-F238E27FC236}">
                <a16:creationId xmlns:a16="http://schemas.microsoft.com/office/drawing/2014/main" id="{6640D85C-B7EB-BDD7-757C-B3F7E6DC21A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94866"/>
            <a:ext cx="1873228" cy="983186"/>
          </a:xfrm>
          <a:prstGeom prst="rect">
            <a:avLst/>
          </a:prstGeom>
        </p:spPr>
      </p:pic>
    </p:spTree>
    <p:extLst>
      <p:ext uri="{BB962C8B-B14F-4D97-AF65-F5344CB8AC3E}">
        <p14:creationId xmlns:p14="http://schemas.microsoft.com/office/powerpoint/2010/main" val="243761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C125-AD60-FB15-F0E6-273DAF3E6A13}"/>
              </a:ext>
            </a:extLst>
          </p:cNvPr>
          <p:cNvSpPr>
            <a:spLocks noGrp="1"/>
          </p:cNvSpPr>
          <p:nvPr>
            <p:ph type="ctrTitle"/>
          </p:nvPr>
        </p:nvSpPr>
        <p:spPr/>
        <p:txBody>
          <a:bodyPr>
            <a:normAutofit fontScale="90000"/>
          </a:bodyPr>
          <a:lstStyle/>
          <a:p>
            <a:r>
              <a:rPr lang="en-US" sz="8800" b="1" dirty="0">
                <a:latin typeface="Adobe Arabic" panose="02040503050201020203" pitchFamily="18" charset="-78"/>
                <a:cs typeface="Adobe Arabic" panose="02040503050201020203" pitchFamily="18" charset="-78"/>
              </a:rPr>
              <a:t>Presentation to the Council</a:t>
            </a:r>
          </a:p>
        </p:txBody>
      </p:sp>
      <p:sp>
        <p:nvSpPr>
          <p:cNvPr id="3" name="Subtitle 2">
            <a:extLst>
              <a:ext uri="{FF2B5EF4-FFF2-40B4-BE49-F238E27FC236}">
                <a16:creationId xmlns:a16="http://schemas.microsoft.com/office/drawing/2014/main" id="{405B8928-3B7F-1958-346A-808A22566AD0}"/>
              </a:ext>
            </a:extLst>
          </p:cNvPr>
          <p:cNvSpPr>
            <a:spLocks noGrp="1"/>
          </p:cNvSpPr>
          <p:nvPr>
            <p:ph type="subTitle" idx="1"/>
          </p:nvPr>
        </p:nvSpPr>
        <p:spPr/>
        <p:txBody>
          <a:bodyPr>
            <a:normAutofit/>
          </a:bodyPr>
          <a:lstStyle/>
          <a:p>
            <a:r>
              <a:rPr lang="en-US" sz="4000" dirty="0">
                <a:latin typeface="Adobe Arabic" panose="02040503050201020203" pitchFamily="18" charset="-78"/>
                <a:cs typeface="Adobe Arabic" panose="02040503050201020203" pitchFamily="18" charset="-78"/>
              </a:rPr>
              <a:t>LSU Foundation/ Woodward Interest </a:t>
            </a:r>
          </a:p>
          <a:p>
            <a:r>
              <a:rPr lang="en-US" sz="4000" dirty="0">
                <a:latin typeface="Adobe Arabic" panose="02040503050201020203" pitchFamily="18" charset="-78"/>
                <a:cs typeface="Adobe Arabic" panose="02040503050201020203" pitchFamily="18" charset="-78"/>
              </a:rPr>
              <a:t>SUCETTE HARBOR  </a:t>
            </a:r>
          </a:p>
        </p:txBody>
      </p:sp>
    </p:spTree>
    <p:extLst>
      <p:ext uri="{BB962C8B-B14F-4D97-AF65-F5344CB8AC3E}">
        <p14:creationId xmlns:p14="http://schemas.microsoft.com/office/powerpoint/2010/main" val="6273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ED3F8-ED81-E792-66EE-C950A2BF797C}"/>
              </a:ext>
            </a:extLst>
          </p:cNvPr>
          <p:cNvPicPr>
            <a:picLocks noChangeAspect="1"/>
          </p:cNvPicPr>
          <p:nvPr/>
        </p:nvPicPr>
        <p:blipFill>
          <a:blip r:embed="rId2"/>
          <a:stretch>
            <a:fillRect/>
          </a:stretch>
        </p:blipFill>
        <p:spPr>
          <a:xfrm>
            <a:off x="0" y="120159"/>
            <a:ext cx="12192000" cy="6617681"/>
          </a:xfrm>
          <a:prstGeom prst="rect">
            <a:avLst/>
          </a:prstGeom>
        </p:spPr>
      </p:pic>
    </p:spTree>
    <p:extLst>
      <p:ext uri="{BB962C8B-B14F-4D97-AF65-F5344CB8AC3E}">
        <p14:creationId xmlns:p14="http://schemas.microsoft.com/office/powerpoint/2010/main" val="105353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4F05FA-4337-C5CD-741E-260F0E546E4B}"/>
              </a:ext>
            </a:extLst>
          </p:cNvPr>
          <p:cNvPicPr>
            <a:picLocks noChangeAspect="1"/>
          </p:cNvPicPr>
          <p:nvPr/>
        </p:nvPicPr>
        <p:blipFill>
          <a:blip r:embed="rId2"/>
          <a:stretch>
            <a:fillRect/>
          </a:stretch>
        </p:blipFill>
        <p:spPr>
          <a:xfrm>
            <a:off x="3287602" y="0"/>
            <a:ext cx="8904398" cy="6858000"/>
          </a:xfrm>
          <a:prstGeom prst="rect">
            <a:avLst/>
          </a:prstGeom>
        </p:spPr>
      </p:pic>
      <p:sp>
        <p:nvSpPr>
          <p:cNvPr id="8" name="TextBox 7">
            <a:extLst>
              <a:ext uri="{FF2B5EF4-FFF2-40B4-BE49-F238E27FC236}">
                <a16:creationId xmlns:a16="http://schemas.microsoft.com/office/drawing/2014/main" id="{FF1ECA04-980E-BEE8-6139-8D872BFEBBDF}"/>
              </a:ext>
            </a:extLst>
          </p:cNvPr>
          <p:cNvSpPr txBox="1"/>
          <p:nvPr/>
        </p:nvSpPr>
        <p:spPr>
          <a:xfrm>
            <a:off x="160256" y="669302"/>
            <a:ext cx="3127346" cy="4154984"/>
          </a:xfrm>
          <a:prstGeom prst="rect">
            <a:avLst/>
          </a:prstGeom>
          <a:noFill/>
        </p:spPr>
        <p:txBody>
          <a:bodyPr wrap="square" rtlCol="0">
            <a:spAutoFit/>
          </a:bodyPr>
          <a:lstStyle/>
          <a:p>
            <a:r>
              <a:rPr lang="en-US" sz="2400" dirty="0">
                <a:latin typeface="Adobe Arabic" panose="02040503050201020203" pitchFamily="18" charset="-78"/>
                <a:cs typeface="Adobe Arabic" panose="02040503050201020203" pitchFamily="18" charset="-78"/>
              </a:rPr>
              <a:t>In October 1982, the Mariners Village Phase 1 &amp; 2 subdivision plats were recorded with the St. Tammany Parish Clerk of Court. The Plat indicated that Parcel D was dedicated as multi-family with up to 352 units. The property was zoned Planned District. At this time there were not subcategories of the Planned District. </a:t>
            </a:r>
          </a:p>
        </p:txBody>
      </p:sp>
    </p:spTree>
    <p:extLst>
      <p:ext uri="{BB962C8B-B14F-4D97-AF65-F5344CB8AC3E}">
        <p14:creationId xmlns:p14="http://schemas.microsoft.com/office/powerpoint/2010/main" val="104567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4FA2-BF28-0408-C87F-728FBB6025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3098D0-CA72-B4AB-2543-35EB9EE8C02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B378A22-AFB3-B312-C802-5A31FA62199F}"/>
              </a:ext>
            </a:extLst>
          </p:cNvPr>
          <p:cNvPicPr>
            <a:picLocks noChangeAspect="1"/>
          </p:cNvPicPr>
          <p:nvPr/>
        </p:nvPicPr>
        <p:blipFill>
          <a:blip r:embed="rId2"/>
          <a:stretch>
            <a:fillRect/>
          </a:stretch>
        </p:blipFill>
        <p:spPr>
          <a:xfrm>
            <a:off x="576983" y="0"/>
            <a:ext cx="11038033" cy="6858000"/>
          </a:xfrm>
          <a:prstGeom prst="rect">
            <a:avLst/>
          </a:prstGeom>
        </p:spPr>
      </p:pic>
      <p:sp>
        <p:nvSpPr>
          <p:cNvPr id="6" name="TextBox 5">
            <a:extLst>
              <a:ext uri="{FF2B5EF4-FFF2-40B4-BE49-F238E27FC236}">
                <a16:creationId xmlns:a16="http://schemas.microsoft.com/office/drawing/2014/main" id="{2DE92039-50FD-81B1-34D7-4170E75F1257}"/>
              </a:ext>
            </a:extLst>
          </p:cNvPr>
          <p:cNvSpPr txBox="1"/>
          <p:nvPr/>
        </p:nvSpPr>
        <p:spPr>
          <a:xfrm>
            <a:off x="576983" y="4892511"/>
            <a:ext cx="3250299" cy="1569660"/>
          </a:xfrm>
          <a:prstGeom prst="rect">
            <a:avLst/>
          </a:prstGeom>
          <a:noFill/>
        </p:spPr>
        <p:txBody>
          <a:bodyPr wrap="square" rtlCol="0">
            <a:spAutoFit/>
          </a:bodyPr>
          <a:lstStyle/>
          <a:p>
            <a:r>
              <a:rPr lang="en-US" sz="2400" dirty="0">
                <a:latin typeface="Adobe Arabic" panose="02040503050201020203" pitchFamily="18" charset="-78"/>
                <a:cs typeface="Adobe Arabic" panose="02040503050201020203" pitchFamily="18" charset="-78"/>
              </a:rPr>
              <a:t>Site Plan for Ordinance 98-40 – Redesignating the Planned District to Planned Residential District</a:t>
            </a:r>
          </a:p>
        </p:txBody>
      </p:sp>
    </p:spTree>
    <p:extLst>
      <p:ext uri="{BB962C8B-B14F-4D97-AF65-F5344CB8AC3E}">
        <p14:creationId xmlns:p14="http://schemas.microsoft.com/office/powerpoint/2010/main" val="31749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84827-EB6E-BE09-9F83-9B6B491993AA}"/>
              </a:ext>
            </a:extLst>
          </p:cNvPr>
          <p:cNvSpPr>
            <a:spLocks noGrp="1"/>
          </p:cNvSpPr>
          <p:nvPr>
            <p:ph type="title"/>
          </p:nvPr>
        </p:nvSpPr>
        <p:spPr/>
        <p:txBody>
          <a:bodyPr>
            <a:normAutofit/>
          </a:bodyPr>
          <a:lstStyle/>
          <a:p>
            <a:pPr algn="ctr"/>
            <a:r>
              <a:rPr lang="en-US" sz="7200" b="1" dirty="0">
                <a:latin typeface="Adobe Arabic" panose="02040503050201020203" pitchFamily="18" charset="-78"/>
                <a:cs typeface="Adobe Arabic" panose="02040503050201020203" pitchFamily="18" charset="-78"/>
              </a:rPr>
              <a:t>REQUESTS</a:t>
            </a:r>
          </a:p>
        </p:txBody>
      </p:sp>
      <p:sp>
        <p:nvSpPr>
          <p:cNvPr id="6" name="Content Placeholder 5">
            <a:extLst>
              <a:ext uri="{FF2B5EF4-FFF2-40B4-BE49-F238E27FC236}">
                <a16:creationId xmlns:a16="http://schemas.microsoft.com/office/drawing/2014/main" id="{8DD3DDAA-90CC-CFF3-7040-7663673DA42B}"/>
              </a:ext>
            </a:extLst>
          </p:cNvPr>
          <p:cNvSpPr>
            <a:spLocks noGrp="1"/>
          </p:cNvSpPr>
          <p:nvPr>
            <p:ph idx="1"/>
          </p:nvPr>
        </p:nvSpPr>
        <p:spPr/>
        <p:txBody>
          <a:bodyPr>
            <a:normAutofit lnSpcReduction="10000"/>
          </a:bodyPr>
          <a:lstStyle/>
          <a:p>
            <a:pPr marL="0" indent="0">
              <a:buNone/>
            </a:pPr>
            <a:r>
              <a:rPr lang="en-US" b="1" dirty="0">
                <a:latin typeface="Adobe Arabic" panose="02040503050201020203" pitchFamily="18" charset="-78"/>
                <a:cs typeface="Adobe Arabic" panose="02040503050201020203" pitchFamily="18" charset="-78"/>
              </a:rPr>
              <a:t>Z22-10-02</a:t>
            </a:r>
            <a:r>
              <a:rPr lang="en-US" dirty="0">
                <a:latin typeface="Adobe Arabic" panose="02040503050201020203" pitchFamily="18" charset="-78"/>
                <a:cs typeface="Adobe Arabic" panose="02040503050201020203" pitchFamily="18" charset="-78"/>
              </a:rPr>
              <a:t> – LSU Health Foundation requests the rezoning of a Planned Residential District to Planned Combined Use District and to establish site development criteria and allowable uses within the district, Parcel D Section 46, Mariners Village Subdivision, PRD Planned Residential District, Mariners Blvd</a:t>
            </a:r>
          </a:p>
          <a:p>
            <a:pPr marL="0" indent="0">
              <a:buNone/>
            </a:pPr>
            <a:r>
              <a:rPr lang="en-US" b="1" dirty="0">
                <a:latin typeface="Adobe Arabic" panose="02040503050201020203" pitchFamily="18" charset="-78"/>
                <a:cs typeface="Adobe Arabic" panose="02040503050201020203" pitchFamily="18" charset="-78"/>
              </a:rPr>
              <a:t>CU22-10-02 </a:t>
            </a:r>
            <a:r>
              <a:rPr lang="en-US" dirty="0">
                <a:latin typeface="Adobe Arabic" panose="02040503050201020203" pitchFamily="18" charset="-78"/>
                <a:cs typeface="Adobe Arabic" panose="02040503050201020203" pitchFamily="18" charset="-78"/>
              </a:rPr>
              <a:t>– LSU Health Foundation requests Conditional Use Approval to allow Administrative and Business Offices (6.4.1), Multi-Family Residential (6.2.7), Lodging (Transient) – Hotel/Motel (6.4.44), Restaurant-Sit Down with lounge (6.4.67), General Retail Sales (Conveniences) (6.4.38), Marine Services-Marina (6.4.53) and Marine Services – Retail (6.4.54) as defined in Article 6 - Land Use Classifications per the Table of Permitted Uses, CLURO Section 7.8, Parcel D Section 46, Mariners Village Subdivision, PCUD Planned Combined Use District, Mariners Blvd</a:t>
            </a:r>
          </a:p>
          <a:p>
            <a:pPr marL="0" indent="0">
              <a:buNone/>
            </a:pPr>
            <a:endParaRPr lang="en-US" dirty="0"/>
          </a:p>
        </p:txBody>
      </p:sp>
    </p:spTree>
    <p:extLst>
      <p:ext uri="{BB962C8B-B14F-4D97-AF65-F5344CB8AC3E}">
        <p14:creationId xmlns:p14="http://schemas.microsoft.com/office/powerpoint/2010/main" val="182367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D068E1-40DA-E25E-5CA4-ED49DC563476}"/>
              </a:ext>
            </a:extLst>
          </p:cNvPr>
          <p:cNvSpPr>
            <a:spLocks noGrp="1"/>
          </p:cNvSpPr>
          <p:nvPr>
            <p:ph type="title"/>
          </p:nvPr>
        </p:nvSpPr>
        <p:spPr/>
        <p:txBody>
          <a:bodyPr/>
          <a:lstStyle/>
          <a:p>
            <a:r>
              <a:rPr lang="en-US" dirty="0"/>
              <a:t> </a:t>
            </a:r>
          </a:p>
        </p:txBody>
      </p:sp>
      <p:pic>
        <p:nvPicPr>
          <p:cNvPr id="10" name="Picture Placeholder 9">
            <a:extLst>
              <a:ext uri="{FF2B5EF4-FFF2-40B4-BE49-F238E27FC236}">
                <a16:creationId xmlns:a16="http://schemas.microsoft.com/office/drawing/2014/main" id="{49D639FF-396E-63C7-D2A5-A40D21F8D706}"/>
              </a:ext>
            </a:extLst>
          </p:cNvPr>
          <p:cNvPicPr>
            <a:picLocks noGrp="1" noChangeAspect="1"/>
          </p:cNvPicPr>
          <p:nvPr>
            <p:ph type="pic" idx="1"/>
          </p:nvPr>
        </p:nvPicPr>
        <p:blipFill>
          <a:blip r:embed="rId2"/>
          <a:srcRect t="7451" b="7451"/>
          <a:stretch>
            <a:fillRect/>
          </a:stretch>
        </p:blipFill>
        <p:spPr>
          <a:xfrm>
            <a:off x="5043341" y="457200"/>
            <a:ext cx="6895452" cy="5444711"/>
          </a:xfrm>
          <a:prstGeom prst="rect">
            <a:avLst/>
          </a:prstGeom>
        </p:spPr>
      </p:pic>
      <p:sp>
        <p:nvSpPr>
          <p:cNvPr id="9" name="Text Placeholder 8">
            <a:extLst>
              <a:ext uri="{FF2B5EF4-FFF2-40B4-BE49-F238E27FC236}">
                <a16:creationId xmlns:a16="http://schemas.microsoft.com/office/drawing/2014/main" id="{E0C29361-6D10-2EED-3A51-8989FF7FA208}"/>
              </a:ext>
            </a:extLst>
          </p:cNvPr>
          <p:cNvSpPr>
            <a:spLocks noGrp="1"/>
          </p:cNvSpPr>
          <p:nvPr>
            <p:ph type="body" sz="half" idx="2"/>
          </p:nvPr>
        </p:nvSpPr>
        <p:spPr>
          <a:xfrm>
            <a:off x="253208" y="537328"/>
            <a:ext cx="4518818" cy="5331660"/>
          </a:xfrm>
        </p:spPr>
        <p:txBody>
          <a:bodyPr>
            <a:normAutofit/>
          </a:bodyPr>
          <a:lstStyle/>
          <a:p>
            <a:r>
              <a:rPr lang="en-US" sz="2800" dirty="0">
                <a:latin typeface="Adobe Arabic" panose="02040503050201020203" pitchFamily="18" charset="-78"/>
                <a:cs typeface="Adobe Arabic" panose="02040503050201020203" pitchFamily="18" charset="-78"/>
              </a:rPr>
              <a:t>LSU Health Foundation owns Parcel D, Mariners Village Subdivision, containing 15 acres, bounded by Lake Pontchartrain to the South, Marineras Village Marina to the west, Mariners Village Subdivision to the North and a City Drainage lateral to the east. </a:t>
            </a:r>
          </a:p>
        </p:txBody>
      </p:sp>
      <p:pic>
        <p:nvPicPr>
          <p:cNvPr id="11" name="Picture 10">
            <a:extLst>
              <a:ext uri="{FF2B5EF4-FFF2-40B4-BE49-F238E27FC236}">
                <a16:creationId xmlns:a16="http://schemas.microsoft.com/office/drawing/2014/main" id="{4ABBCF74-417F-9F29-9FBC-4D6FCE3C1586}"/>
              </a:ext>
            </a:extLst>
          </p:cNvPr>
          <p:cNvPicPr>
            <a:picLocks noChangeAspect="1"/>
          </p:cNvPicPr>
          <p:nvPr/>
        </p:nvPicPr>
        <p:blipFill>
          <a:blip r:embed="rId3"/>
          <a:stretch>
            <a:fillRect/>
          </a:stretch>
        </p:blipFill>
        <p:spPr>
          <a:xfrm>
            <a:off x="7551812" y="2459975"/>
            <a:ext cx="3034489" cy="3299802"/>
          </a:xfrm>
          <a:prstGeom prst="rect">
            <a:avLst/>
          </a:prstGeom>
        </p:spPr>
      </p:pic>
    </p:spTree>
    <p:extLst>
      <p:ext uri="{BB962C8B-B14F-4D97-AF65-F5344CB8AC3E}">
        <p14:creationId xmlns:p14="http://schemas.microsoft.com/office/powerpoint/2010/main" val="170443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6F78582-E32E-E8F9-F024-65ABDCB17D08}"/>
              </a:ext>
            </a:extLst>
          </p:cNvPr>
          <p:cNvSpPr>
            <a:spLocks noGrp="1"/>
          </p:cNvSpPr>
          <p:nvPr>
            <p:ph type="title"/>
          </p:nvPr>
        </p:nvSpPr>
        <p:spPr/>
        <p:txBody>
          <a:bodyPr>
            <a:normAutofit/>
          </a:bodyPr>
          <a:lstStyle/>
          <a:p>
            <a:pPr algn="ctr"/>
            <a:r>
              <a:rPr lang="en-US" sz="8000" b="1" dirty="0">
                <a:latin typeface="Adobe Arabic" panose="02040503050201020203" pitchFamily="18" charset="-78"/>
                <a:cs typeface="Adobe Arabic" panose="02040503050201020203" pitchFamily="18" charset="-78"/>
              </a:rPr>
              <a:t>Zoning Request </a:t>
            </a:r>
          </a:p>
        </p:txBody>
      </p:sp>
      <p:sp>
        <p:nvSpPr>
          <p:cNvPr id="9" name="Text Placeholder 8">
            <a:extLst>
              <a:ext uri="{FF2B5EF4-FFF2-40B4-BE49-F238E27FC236}">
                <a16:creationId xmlns:a16="http://schemas.microsoft.com/office/drawing/2014/main" id="{FA57CB8A-999A-41F2-8884-BF94C0260578}"/>
              </a:ext>
            </a:extLst>
          </p:cNvPr>
          <p:cNvSpPr>
            <a:spLocks noGrp="1"/>
          </p:cNvSpPr>
          <p:nvPr>
            <p:ph idx="1"/>
          </p:nvPr>
        </p:nvSpPr>
        <p:spPr/>
        <p:txBody>
          <a:bodyPr>
            <a:normAutofit/>
          </a:bodyPr>
          <a:lstStyle/>
          <a:p>
            <a:pPr marL="0" indent="0">
              <a:buNone/>
            </a:pPr>
            <a:r>
              <a:rPr lang="en-US" sz="3600" dirty="0">
                <a:latin typeface="Adobe Arabic" panose="02040503050201020203" pitchFamily="18" charset="-78"/>
                <a:cs typeface="Adobe Arabic" panose="02040503050201020203" pitchFamily="18" charset="-78"/>
              </a:rPr>
              <a:t>The property is zoned Planned Residential District per Ordinance 98-40. Section 4.3.3.12 Lapse of Conditional Use Permit or Uses in Conjunction with Planned District Zoning states the uses and site plan approved by Ordinance 98-40 expire after 2 years if a construction permit have not been issued. The zoning remains Planned Residential District. The applicant is proposing multi-family residential uses and commercial uses therefore requiring the property to be rezoned to Planned Combined Use District and establish the permitted uses within the district. </a:t>
            </a:r>
          </a:p>
        </p:txBody>
      </p:sp>
    </p:spTree>
    <p:extLst>
      <p:ext uri="{BB962C8B-B14F-4D97-AF65-F5344CB8AC3E}">
        <p14:creationId xmlns:p14="http://schemas.microsoft.com/office/powerpoint/2010/main" val="260088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C2D6-DA59-7065-50CB-3B15E227D538}"/>
              </a:ext>
            </a:extLst>
          </p:cNvPr>
          <p:cNvSpPr>
            <a:spLocks noGrp="1"/>
          </p:cNvSpPr>
          <p:nvPr>
            <p:ph type="title"/>
          </p:nvPr>
        </p:nvSpPr>
        <p:spPr/>
        <p:txBody>
          <a:bodyPr>
            <a:normAutofit fontScale="90000"/>
          </a:bodyPr>
          <a:lstStyle/>
          <a:p>
            <a:pPr algn="ctr"/>
            <a:r>
              <a:rPr lang="en-US" sz="8800" b="1" dirty="0">
                <a:latin typeface="Adobe Arabic" panose="02040503050201020203" pitchFamily="18" charset="-78"/>
                <a:cs typeface="Adobe Arabic" panose="02040503050201020203" pitchFamily="18" charset="-78"/>
              </a:rPr>
              <a:t>Conditional Uses Requested</a:t>
            </a:r>
          </a:p>
        </p:txBody>
      </p:sp>
      <p:sp>
        <p:nvSpPr>
          <p:cNvPr id="6" name="Content Placeholder 5">
            <a:extLst>
              <a:ext uri="{FF2B5EF4-FFF2-40B4-BE49-F238E27FC236}">
                <a16:creationId xmlns:a16="http://schemas.microsoft.com/office/drawing/2014/main" id="{B54CDED1-B0FD-3BC3-9E2B-2DDB54604D13}"/>
              </a:ext>
            </a:extLst>
          </p:cNvPr>
          <p:cNvSpPr>
            <a:spLocks noGrp="1"/>
          </p:cNvSpPr>
          <p:nvPr>
            <p:ph sz="half" idx="1"/>
          </p:nvPr>
        </p:nvSpPr>
        <p:spPr>
          <a:xfrm>
            <a:off x="144543" y="1385740"/>
            <a:ext cx="5313577" cy="4798244"/>
          </a:xfrm>
        </p:spPr>
        <p:txBody>
          <a:bodyPr>
            <a:normAutofit fontScale="92500" lnSpcReduction="10000"/>
          </a:bodyPr>
          <a:lstStyle/>
          <a:p>
            <a:pPr marL="0" indent="0">
              <a:buNone/>
            </a:pPr>
            <a:r>
              <a:rPr lang="en-US" sz="3000" b="1" dirty="0">
                <a:latin typeface="Adobe Arabic" panose="02040503050201020203" pitchFamily="18" charset="-78"/>
                <a:cs typeface="Adobe Arabic" panose="02040503050201020203" pitchFamily="18" charset="-78"/>
              </a:rPr>
              <a:t>Multi-Family Residential – as defined by Section 6.2.7</a:t>
            </a:r>
          </a:p>
          <a:p>
            <a:pPr marL="0" indent="0">
              <a:buNone/>
            </a:pPr>
            <a:endParaRPr lang="en-US" sz="3000" b="1" dirty="0">
              <a:latin typeface="Adobe Arabic" panose="02040503050201020203" pitchFamily="18" charset="-78"/>
              <a:cs typeface="Adobe Arabic" panose="02040503050201020203" pitchFamily="18" charset="-78"/>
            </a:endParaRPr>
          </a:p>
          <a:p>
            <a:pPr marL="0" indent="0">
              <a:buNone/>
            </a:pPr>
            <a:r>
              <a:rPr lang="en-US" sz="3000" b="1" dirty="0">
                <a:latin typeface="Adobe Arabic" panose="02040503050201020203" pitchFamily="18" charset="-78"/>
                <a:cs typeface="Adobe Arabic" panose="02040503050201020203" pitchFamily="18" charset="-78"/>
              </a:rPr>
              <a:t>Administrative and Business Offices, as defined by Section 6.4.1</a:t>
            </a:r>
          </a:p>
          <a:p>
            <a:pPr marL="0" indent="0">
              <a:buNone/>
            </a:pPr>
            <a:endParaRPr lang="en-US" sz="3000" b="1" dirty="0">
              <a:latin typeface="Adobe Arabic" panose="02040503050201020203" pitchFamily="18" charset="-78"/>
              <a:cs typeface="Adobe Arabic" panose="02040503050201020203" pitchFamily="18" charset="-78"/>
            </a:endParaRPr>
          </a:p>
          <a:p>
            <a:pPr marL="0" indent="0">
              <a:buNone/>
            </a:pPr>
            <a:r>
              <a:rPr lang="en-US" sz="3000" b="1" dirty="0">
                <a:latin typeface="Adobe Arabic" panose="02040503050201020203" pitchFamily="18" charset="-78"/>
                <a:cs typeface="Adobe Arabic" panose="02040503050201020203" pitchFamily="18" charset="-78"/>
              </a:rPr>
              <a:t>General Retail Sales (General), as defined by Section 6.4.39</a:t>
            </a:r>
          </a:p>
          <a:p>
            <a:pPr marL="0" indent="0">
              <a:buNone/>
            </a:pPr>
            <a:endParaRPr lang="en-US" sz="3000" b="1" dirty="0">
              <a:latin typeface="Adobe Arabic" panose="02040503050201020203" pitchFamily="18" charset="-78"/>
              <a:cs typeface="Adobe Arabic" panose="02040503050201020203" pitchFamily="18" charset="-78"/>
            </a:endParaRPr>
          </a:p>
          <a:p>
            <a:pPr marL="0" indent="0">
              <a:buNone/>
            </a:pPr>
            <a:r>
              <a:rPr lang="en-US" sz="3000" b="1" dirty="0">
                <a:latin typeface="Adobe Arabic" panose="02040503050201020203" pitchFamily="18" charset="-78"/>
                <a:cs typeface="Adobe Arabic" panose="02040503050201020203" pitchFamily="18" charset="-78"/>
              </a:rPr>
              <a:t>Lodging (Transient) Hotel/Motel, as defined by Section 6.4.44</a:t>
            </a:r>
          </a:p>
          <a:p>
            <a:pPr marL="0" indent="0">
              <a:buNone/>
            </a:pPr>
            <a:endParaRPr lang="en-US" dirty="0">
              <a:latin typeface="Adobe Arabic" panose="02040503050201020203" pitchFamily="18" charset="-78"/>
              <a:cs typeface="Adobe Arabic" panose="02040503050201020203" pitchFamily="18" charset="-78"/>
            </a:endParaRPr>
          </a:p>
        </p:txBody>
      </p:sp>
      <p:sp>
        <p:nvSpPr>
          <p:cNvPr id="7" name="Content Placeholder 6">
            <a:extLst>
              <a:ext uri="{FF2B5EF4-FFF2-40B4-BE49-F238E27FC236}">
                <a16:creationId xmlns:a16="http://schemas.microsoft.com/office/drawing/2014/main" id="{07AE3E6E-9B2E-C4F2-0E32-FE18300A17E6}"/>
              </a:ext>
            </a:extLst>
          </p:cNvPr>
          <p:cNvSpPr>
            <a:spLocks noGrp="1"/>
          </p:cNvSpPr>
          <p:nvPr>
            <p:ph sz="half" idx="2"/>
          </p:nvPr>
        </p:nvSpPr>
        <p:spPr>
          <a:xfrm>
            <a:off x="5363852" y="1385740"/>
            <a:ext cx="6828147" cy="5472260"/>
          </a:xfrm>
        </p:spPr>
        <p:txBody>
          <a:bodyPr>
            <a:noAutofit/>
          </a:bodyPr>
          <a:lstStyle/>
          <a:p>
            <a:pPr marL="0" indent="0">
              <a:buNone/>
            </a:pPr>
            <a:r>
              <a:rPr lang="en-US" sz="2400" b="1" dirty="0">
                <a:latin typeface="Adobe Arabic" panose="02040503050201020203" pitchFamily="18" charset="-78"/>
                <a:cs typeface="Adobe Arabic" panose="02040503050201020203" pitchFamily="18" charset="-78"/>
              </a:rPr>
              <a:t>Marine Services – Boat Sales/Service, as defined by Section 6.4.49</a:t>
            </a:r>
          </a:p>
          <a:p>
            <a:pPr marL="0" indent="0">
              <a:buNone/>
            </a:pPr>
            <a:endParaRPr lang="en-US" sz="2400" b="1" dirty="0">
              <a:latin typeface="Adobe Arabic" panose="02040503050201020203" pitchFamily="18" charset="-78"/>
              <a:cs typeface="Adobe Arabic" panose="02040503050201020203" pitchFamily="18" charset="-78"/>
            </a:endParaRPr>
          </a:p>
          <a:p>
            <a:pPr marL="0" indent="0">
              <a:buNone/>
            </a:pPr>
            <a:r>
              <a:rPr lang="en-US" sz="2400" b="1" dirty="0">
                <a:latin typeface="Adobe Arabic" panose="02040503050201020203" pitchFamily="18" charset="-78"/>
                <a:cs typeface="Adobe Arabic" panose="02040503050201020203" pitchFamily="18" charset="-78"/>
              </a:rPr>
              <a:t>Marine Services – Retail, as defined by Section 6.4.54</a:t>
            </a:r>
          </a:p>
          <a:p>
            <a:pPr marL="0" indent="0">
              <a:buNone/>
            </a:pPr>
            <a:endParaRPr lang="en-US" sz="2400" b="1" dirty="0">
              <a:latin typeface="Adobe Arabic" panose="02040503050201020203" pitchFamily="18" charset="-78"/>
              <a:cs typeface="Adobe Arabic" panose="02040503050201020203" pitchFamily="18" charset="-78"/>
            </a:endParaRPr>
          </a:p>
          <a:p>
            <a:pPr marL="0" indent="0">
              <a:buNone/>
            </a:pPr>
            <a:r>
              <a:rPr lang="en-US" sz="2400" b="1" dirty="0">
                <a:latin typeface="Adobe Arabic" panose="02040503050201020203" pitchFamily="18" charset="-78"/>
                <a:cs typeface="Adobe Arabic" panose="02040503050201020203" pitchFamily="18" charset="-78"/>
              </a:rPr>
              <a:t>Restaurants – Limited Service, as defined by Section 6.4.64.2</a:t>
            </a:r>
          </a:p>
          <a:p>
            <a:pPr marL="0" indent="0">
              <a:buNone/>
            </a:pPr>
            <a:endParaRPr lang="en-US" sz="2400" b="1" dirty="0">
              <a:latin typeface="Adobe Arabic" panose="02040503050201020203" pitchFamily="18" charset="-78"/>
              <a:cs typeface="Adobe Arabic" panose="02040503050201020203" pitchFamily="18" charset="-78"/>
            </a:endParaRPr>
          </a:p>
          <a:p>
            <a:pPr marL="0" indent="0">
              <a:buNone/>
            </a:pPr>
            <a:r>
              <a:rPr lang="en-US" sz="2400" b="1" dirty="0">
                <a:latin typeface="Adobe Arabic" panose="02040503050201020203" pitchFamily="18" charset="-78"/>
                <a:cs typeface="Adobe Arabic" panose="02040503050201020203" pitchFamily="18" charset="-78"/>
              </a:rPr>
              <a:t>Restaurants – Limited Service – Outdoor, as defined by Section 6.4.65</a:t>
            </a:r>
          </a:p>
          <a:p>
            <a:pPr marL="0" indent="0">
              <a:buNone/>
            </a:pPr>
            <a:endParaRPr lang="en-US" sz="2400" b="1" dirty="0">
              <a:latin typeface="Adobe Arabic" panose="02040503050201020203" pitchFamily="18" charset="-78"/>
              <a:cs typeface="Adobe Arabic" panose="02040503050201020203" pitchFamily="18" charset="-78"/>
            </a:endParaRPr>
          </a:p>
          <a:p>
            <a:pPr marL="0" indent="0">
              <a:buNone/>
            </a:pPr>
            <a:r>
              <a:rPr lang="en-US" sz="2400" b="1" dirty="0">
                <a:latin typeface="Adobe Arabic" panose="02040503050201020203" pitchFamily="18" charset="-78"/>
                <a:cs typeface="Adobe Arabic" panose="02040503050201020203" pitchFamily="18" charset="-78"/>
              </a:rPr>
              <a:t>Restaurants – Sit Down with Lounge, as defined by Section 6.4.67</a:t>
            </a:r>
          </a:p>
        </p:txBody>
      </p:sp>
    </p:spTree>
    <p:extLst>
      <p:ext uri="{BB962C8B-B14F-4D97-AF65-F5344CB8AC3E}">
        <p14:creationId xmlns:p14="http://schemas.microsoft.com/office/powerpoint/2010/main" val="70919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7747-D1B2-6816-5635-D1A74B5B8C6F}"/>
              </a:ext>
            </a:extLst>
          </p:cNvPr>
          <p:cNvSpPr>
            <a:spLocks noGrp="1"/>
          </p:cNvSpPr>
          <p:nvPr>
            <p:ph type="title"/>
          </p:nvPr>
        </p:nvSpPr>
        <p:spPr/>
        <p:txBody>
          <a:bodyPr>
            <a:normAutofit/>
          </a:bodyPr>
          <a:lstStyle/>
          <a:p>
            <a:pPr algn="ctr"/>
            <a:r>
              <a:rPr lang="en-US" sz="7200" b="1" dirty="0">
                <a:latin typeface="Adobe Arabic" panose="02040503050201020203" pitchFamily="18" charset="-78"/>
                <a:cs typeface="Adobe Arabic" panose="02040503050201020203" pitchFamily="18" charset="-78"/>
              </a:rPr>
              <a:t>Site Development Criteria </a:t>
            </a:r>
          </a:p>
        </p:txBody>
      </p:sp>
      <p:sp>
        <p:nvSpPr>
          <p:cNvPr id="3" name="Content Placeholder 2">
            <a:extLst>
              <a:ext uri="{FF2B5EF4-FFF2-40B4-BE49-F238E27FC236}">
                <a16:creationId xmlns:a16="http://schemas.microsoft.com/office/drawing/2014/main" id="{79659538-5DD2-291E-7823-DAE1F5631B2C}"/>
              </a:ext>
            </a:extLst>
          </p:cNvPr>
          <p:cNvSpPr>
            <a:spLocks noGrp="1"/>
          </p:cNvSpPr>
          <p:nvPr>
            <p:ph sz="half" idx="1"/>
          </p:nvPr>
        </p:nvSpPr>
        <p:spPr>
          <a:xfrm>
            <a:off x="291444" y="1825625"/>
            <a:ext cx="5638015" cy="2859497"/>
          </a:xfrm>
        </p:spPr>
        <p:txBody>
          <a:bodyPr>
            <a:normAutofit fontScale="70000" lnSpcReduction="20000"/>
          </a:bodyPr>
          <a:lstStyle/>
          <a:p>
            <a:pPr marL="0" indent="0">
              <a:buNone/>
            </a:pPr>
            <a:r>
              <a:rPr lang="en-US" sz="4000" dirty="0">
                <a:latin typeface="Adobe Arabic" panose="02040503050201020203" pitchFamily="18" charset="-78"/>
                <a:cs typeface="Adobe Arabic" panose="02040503050201020203" pitchFamily="18" charset="-78"/>
              </a:rPr>
              <a:t>Planned District zoning allows for the departure of the regulations when the developer is able to demonstrate how the submitted plan departs from the regulations and how the departure creates an improved site. The applicant has submitted a statement dated September 21, 2022. The applicant is requesting the following departures from the CLURO:</a:t>
            </a:r>
          </a:p>
          <a:p>
            <a:endParaRPr lang="en-US" dirty="0"/>
          </a:p>
        </p:txBody>
      </p:sp>
      <p:sp>
        <p:nvSpPr>
          <p:cNvPr id="4" name="Content Placeholder 3">
            <a:extLst>
              <a:ext uri="{FF2B5EF4-FFF2-40B4-BE49-F238E27FC236}">
                <a16:creationId xmlns:a16="http://schemas.microsoft.com/office/drawing/2014/main" id="{2C19CDA9-3F3F-22AC-7BFF-DE83A1434D1B}"/>
              </a:ext>
            </a:extLst>
          </p:cNvPr>
          <p:cNvSpPr>
            <a:spLocks noGrp="1"/>
          </p:cNvSpPr>
          <p:nvPr>
            <p:ph sz="half" idx="2"/>
          </p:nvPr>
        </p:nvSpPr>
        <p:spPr/>
        <p:txBody>
          <a:bodyPr>
            <a:normAutofit fontScale="70000" lnSpcReduction="20000"/>
          </a:bodyPr>
          <a:lstStyle/>
          <a:p>
            <a:pPr marL="514350" indent="-514350">
              <a:buAutoNum type="arabicPeriod"/>
            </a:pPr>
            <a:r>
              <a:rPr lang="en-US" sz="3400" dirty="0">
                <a:latin typeface="Adobe Arabic" panose="02040503050201020203" pitchFamily="18" charset="-78"/>
                <a:cs typeface="Adobe Arabic" panose="02040503050201020203" pitchFamily="18" charset="-78"/>
              </a:rPr>
              <a:t>Height – Section 7.5.4.3 Site Development Criteria – R-3 Multi-Family Residential District </a:t>
            </a:r>
          </a:p>
          <a:p>
            <a:pPr marL="0" indent="0">
              <a:buNone/>
            </a:pPr>
            <a:endParaRPr lang="en-US" sz="3400" dirty="0">
              <a:latin typeface="Adobe Arabic" panose="02040503050201020203" pitchFamily="18" charset="-78"/>
              <a:cs typeface="Adobe Arabic" panose="02040503050201020203" pitchFamily="18" charset="-78"/>
            </a:endParaRPr>
          </a:p>
          <a:p>
            <a:pPr marL="514350" indent="-514350">
              <a:buAutoNum type="arabicPeriod" startAt="2"/>
            </a:pPr>
            <a:r>
              <a:rPr lang="en-US" sz="3400" dirty="0">
                <a:latin typeface="Adobe Arabic" panose="02040503050201020203" pitchFamily="18" charset="-78"/>
                <a:cs typeface="Adobe Arabic" panose="02040503050201020203" pitchFamily="18" charset="-78"/>
              </a:rPr>
              <a:t>Gross Square Footage of the Hotel – Section 7.5.9.3 Site Development Criteria B-2 Highway Business District </a:t>
            </a:r>
          </a:p>
          <a:p>
            <a:pPr marL="0" indent="0">
              <a:buNone/>
            </a:pPr>
            <a:endParaRPr lang="en-US" sz="3400" dirty="0">
              <a:latin typeface="Adobe Arabic" panose="02040503050201020203" pitchFamily="18" charset="-78"/>
              <a:cs typeface="Adobe Arabic" panose="02040503050201020203" pitchFamily="18" charset="-78"/>
            </a:endParaRPr>
          </a:p>
          <a:p>
            <a:pPr marL="514350" indent="-514350">
              <a:buAutoNum type="arabicPeriod" startAt="3"/>
            </a:pPr>
            <a:r>
              <a:rPr lang="en-US" sz="3400" dirty="0">
                <a:latin typeface="Adobe Arabic" panose="02040503050201020203" pitchFamily="18" charset="-78"/>
                <a:cs typeface="Adobe Arabic" panose="02040503050201020203" pitchFamily="18" charset="-78"/>
              </a:rPr>
              <a:t>Parking – Section 9.1.4 Minimum Off-Street Parking Requirements</a:t>
            </a:r>
          </a:p>
          <a:p>
            <a:pPr marL="0" indent="0">
              <a:buNone/>
            </a:pPr>
            <a:endParaRPr lang="en-US" sz="3400" dirty="0">
              <a:latin typeface="Adobe Arabic" panose="02040503050201020203" pitchFamily="18" charset="-78"/>
              <a:cs typeface="Adobe Arabic" panose="02040503050201020203" pitchFamily="18" charset="-78"/>
            </a:endParaRPr>
          </a:p>
          <a:p>
            <a:pPr marL="514350" indent="-514350">
              <a:buAutoNum type="arabicPeriod" startAt="4"/>
            </a:pPr>
            <a:r>
              <a:rPr lang="en-US" sz="3400" dirty="0">
                <a:latin typeface="Adobe Arabic" panose="02040503050201020203" pitchFamily="18" charset="-78"/>
                <a:cs typeface="Adobe Arabic" panose="02040503050201020203" pitchFamily="18" charset="-78"/>
              </a:rPr>
              <a:t>Removal of Live Oaks (Variance) 	Section 9.2.5.7 Live Oak Protection Requirements</a:t>
            </a:r>
          </a:p>
          <a:p>
            <a:pPr marL="0" indent="0">
              <a:buNone/>
            </a:pPr>
            <a:endParaRPr lang="en-US" dirty="0"/>
          </a:p>
        </p:txBody>
      </p:sp>
    </p:spTree>
    <p:extLst>
      <p:ext uri="{BB962C8B-B14F-4D97-AF65-F5344CB8AC3E}">
        <p14:creationId xmlns:p14="http://schemas.microsoft.com/office/powerpoint/2010/main" val="62271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9874-D4C0-849A-B199-8EA09074F87C}"/>
              </a:ext>
            </a:extLst>
          </p:cNvPr>
          <p:cNvSpPr>
            <a:spLocks noGrp="1"/>
          </p:cNvSpPr>
          <p:nvPr>
            <p:ph type="title"/>
          </p:nvPr>
        </p:nvSpPr>
        <p:spPr/>
        <p:txBody>
          <a:bodyPr>
            <a:normAutofit/>
          </a:bodyPr>
          <a:lstStyle/>
          <a:p>
            <a:pPr algn="ctr"/>
            <a:r>
              <a:rPr lang="en-US" sz="5400" b="1" dirty="0">
                <a:latin typeface="Adobe Arabic" panose="02040503050201020203" pitchFamily="18" charset="-78"/>
                <a:cs typeface="Adobe Arabic" panose="02040503050201020203" pitchFamily="18" charset="-78"/>
              </a:rPr>
              <a:t>Planning &amp; Zoning Commission </a:t>
            </a:r>
          </a:p>
        </p:txBody>
      </p:sp>
      <p:sp>
        <p:nvSpPr>
          <p:cNvPr id="3" name="Content Placeholder 2">
            <a:extLst>
              <a:ext uri="{FF2B5EF4-FFF2-40B4-BE49-F238E27FC236}">
                <a16:creationId xmlns:a16="http://schemas.microsoft.com/office/drawing/2014/main" id="{98E8FDF4-1DB0-BFE8-BD46-E4D49FB25355}"/>
              </a:ext>
            </a:extLst>
          </p:cNvPr>
          <p:cNvSpPr>
            <a:spLocks noGrp="1"/>
          </p:cNvSpPr>
          <p:nvPr>
            <p:ph sz="half" idx="1"/>
          </p:nvPr>
        </p:nvSpPr>
        <p:spPr>
          <a:xfrm>
            <a:off x="122548" y="1404595"/>
            <a:ext cx="6049651" cy="4351338"/>
          </a:xfrm>
        </p:spPr>
        <p:txBody>
          <a:bodyPr>
            <a:noAutofit/>
          </a:bodyPr>
          <a:lstStyle/>
          <a:p>
            <a:pPr marL="0" indent="0">
              <a:buNone/>
            </a:pPr>
            <a:r>
              <a:rPr lang="en-US" sz="2400" dirty="0">
                <a:latin typeface="Adobe Arabic" panose="02040503050201020203" pitchFamily="18" charset="-78"/>
                <a:cs typeface="Adobe Arabic" panose="02040503050201020203" pitchFamily="18" charset="-78"/>
              </a:rPr>
              <a:t>Pursuant to Sect. 4.3.3.7, the Commission has </a:t>
            </a:r>
            <a:r>
              <a:rPr lang="en-US" sz="2400" b="1" dirty="0">
                <a:latin typeface="Adobe Arabic" panose="02040503050201020203" pitchFamily="18" charset="-78"/>
                <a:cs typeface="Adobe Arabic" panose="02040503050201020203" pitchFamily="18" charset="-78"/>
              </a:rPr>
              <a:t>the ability to recommend approval, recommend approval with modifications, or recommend denial</a:t>
            </a:r>
            <a:r>
              <a:rPr lang="en-US" sz="2400" dirty="0">
                <a:latin typeface="Adobe Arabic" panose="02040503050201020203" pitchFamily="18" charset="-78"/>
                <a:cs typeface="Adobe Arabic" panose="02040503050201020203" pitchFamily="18" charset="-78"/>
              </a:rPr>
              <a:t>, to the City Council.</a:t>
            </a:r>
          </a:p>
          <a:p>
            <a:pPr marL="0" indent="0">
              <a:buNone/>
            </a:pPr>
            <a:r>
              <a:rPr lang="en-US" sz="2400" dirty="0">
                <a:latin typeface="Adobe Arabic" panose="02040503050201020203" pitchFamily="18" charset="-78"/>
                <a:cs typeface="Adobe Arabic" panose="02040503050201020203" pitchFamily="18" charset="-78"/>
              </a:rPr>
              <a:t>When considering conditions for approval, the CLURO sets forth that the Commission may recommend and the City Council may establish a myriad of conditions with the goal that those conditions be “necessary to insure compatibility with surrounding uses to preserve the public health, safety, and welfare, and to enable the Commission to make the findings required by the preceding Section.” Sec. 4.3.3.9 provides a non-exhaustive listing.</a:t>
            </a:r>
          </a:p>
        </p:txBody>
      </p:sp>
      <p:sp>
        <p:nvSpPr>
          <p:cNvPr id="4" name="Content Placeholder 3">
            <a:extLst>
              <a:ext uri="{FF2B5EF4-FFF2-40B4-BE49-F238E27FC236}">
                <a16:creationId xmlns:a16="http://schemas.microsoft.com/office/drawing/2014/main" id="{EC57DBF9-204F-0DDB-A80D-C875239E49E3}"/>
              </a:ext>
            </a:extLst>
          </p:cNvPr>
          <p:cNvSpPr>
            <a:spLocks noGrp="1"/>
          </p:cNvSpPr>
          <p:nvPr>
            <p:ph sz="half" idx="2"/>
          </p:nvPr>
        </p:nvSpPr>
        <p:spPr>
          <a:xfrm>
            <a:off x="6398442" y="1445534"/>
            <a:ext cx="5262513" cy="4555553"/>
          </a:xfrm>
        </p:spPr>
        <p:txBody>
          <a:bodyPr>
            <a:normAutofit fontScale="92500" lnSpcReduction="20000"/>
          </a:bodyPr>
          <a:lstStyle/>
          <a:p>
            <a:pPr marL="0" indent="0">
              <a:buNone/>
            </a:pPr>
            <a:r>
              <a:rPr lang="en-US" dirty="0">
                <a:latin typeface="Adobe Arabic" panose="02040503050201020203" pitchFamily="18" charset="-78"/>
                <a:cs typeface="Adobe Arabic" panose="02040503050201020203" pitchFamily="18" charset="-78"/>
              </a:rPr>
              <a:t>As stated in the notification to the City Council, the Commission voted to recommend approval subject to the following 3 conditions: </a:t>
            </a:r>
          </a:p>
          <a:p>
            <a:pPr marL="0" indent="0">
              <a:buNone/>
            </a:pPr>
            <a:r>
              <a:rPr lang="en-US" dirty="0">
                <a:latin typeface="Adobe Arabic" panose="02040503050201020203" pitchFamily="18" charset="-78"/>
                <a:cs typeface="Adobe Arabic" panose="02040503050201020203" pitchFamily="18" charset="-78"/>
              </a:rPr>
              <a:t>1. A pedestrian and bike path is included on the plans,</a:t>
            </a:r>
          </a:p>
          <a:p>
            <a:pPr marL="0" indent="0">
              <a:buNone/>
            </a:pPr>
            <a:r>
              <a:rPr lang="en-US" dirty="0">
                <a:latin typeface="Adobe Arabic" panose="02040503050201020203" pitchFamily="18" charset="-78"/>
                <a:cs typeface="Adobe Arabic" panose="02040503050201020203" pitchFamily="18" charset="-78"/>
              </a:rPr>
              <a:t>2. The landscaping is inspected by the City to ensure health and viability </a:t>
            </a:r>
          </a:p>
          <a:p>
            <a:pPr marL="0" indent="0">
              <a:buNone/>
            </a:pPr>
            <a:r>
              <a:rPr lang="en-US" dirty="0">
                <a:latin typeface="Adobe Arabic" panose="02040503050201020203" pitchFamily="18" charset="-78"/>
                <a:cs typeface="Adobe Arabic" panose="02040503050201020203" pitchFamily="18" charset="-78"/>
              </a:rPr>
              <a:t>3. The plans are reviewed by the City’s Design Review Committee</a:t>
            </a:r>
          </a:p>
          <a:p>
            <a:pPr marL="0" indent="0">
              <a:buNone/>
            </a:pPr>
            <a:r>
              <a:rPr lang="en-US" dirty="0">
                <a:latin typeface="Adobe Arabic" panose="02040503050201020203" pitchFamily="18" charset="-78"/>
                <a:cs typeface="Adobe Arabic" panose="02040503050201020203" pitchFamily="18" charset="-78"/>
              </a:rPr>
              <a:t>A motion to amend the motion to reduce the square footage and building height to meet the B-2 Site Development Regulations failed (2-5). The original motion was voted on and passed 4-3.</a:t>
            </a:r>
          </a:p>
        </p:txBody>
      </p:sp>
    </p:spTree>
    <p:extLst>
      <p:ext uri="{BB962C8B-B14F-4D97-AF65-F5344CB8AC3E}">
        <p14:creationId xmlns:p14="http://schemas.microsoft.com/office/powerpoint/2010/main" val="382725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83A9-2CC3-49D2-DE9C-5F841A8ABBFA}"/>
              </a:ext>
            </a:extLst>
          </p:cNvPr>
          <p:cNvSpPr>
            <a:spLocks noGrp="1"/>
          </p:cNvSpPr>
          <p:nvPr>
            <p:ph type="title"/>
          </p:nvPr>
        </p:nvSpPr>
        <p:spPr/>
        <p:txBody>
          <a:bodyPr>
            <a:normAutofit/>
          </a:bodyPr>
          <a:lstStyle/>
          <a:p>
            <a:pPr algn="ctr"/>
            <a:r>
              <a:rPr lang="en-US" sz="6000" b="1" dirty="0">
                <a:latin typeface="Adobe Arabic" panose="02040503050201020203" pitchFamily="18" charset="-78"/>
                <a:cs typeface="Adobe Arabic" panose="02040503050201020203" pitchFamily="18" charset="-78"/>
              </a:rPr>
              <a:t>12 Criteria</a:t>
            </a:r>
          </a:p>
        </p:txBody>
      </p:sp>
      <p:sp>
        <p:nvSpPr>
          <p:cNvPr id="3" name="Content Placeholder 2">
            <a:extLst>
              <a:ext uri="{FF2B5EF4-FFF2-40B4-BE49-F238E27FC236}">
                <a16:creationId xmlns:a16="http://schemas.microsoft.com/office/drawing/2014/main" id="{6B63FBC0-A7BA-B118-F5EE-901A95AAF938}"/>
              </a:ext>
            </a:extLst>
          </p:cNvPr>
          <p:cNvSpPr>
            <a:spLocks noGrp="1"/>
          </p:cNvSpPr>
          <p:nvPr>
            <p:ph sz="half" idx="1"/>
          </p:nvPr>
        </p:nvSpPr>
        <p:spPr>
          <a:xfrm>
            <a:off x="263951" y="1461155"/>
            <a:ext cx="5755849" cy="4715808"/>
          </a:xfrm>
        </p:spPr>
        <p:txBody>
          <a:bodyPr>
            <a:normAutofit fontScale="62500" lnSpcReduction="20000"/>
          </a:bodyPr>
          <a:lstStyle/>
          <a:p>
            <a:pPr marL="0" indent="0">
              <a:buNone/>
            </a:pPr>
            <a:r>
              <a:rPr lang="en-US" dirty="0">
                <a:latin typeface="Adobe Arabic" panose="02040503050201020203" pitchFamily="18" charset="-78"/>
                <a:cs typeface="Adobe Arabic" panose="02040503050201020203" pitchFamily="18" charset="-78"/>
              </a:rPr>
              <a:t>1. Comparison with applicable regulations and standards established by the Comprehensive Land Use Regulations applicable to the proposed use and site.</a:t>
            </a:r>
          </a:p>
          <a:p>
            <a:pPr marL="0" indent="0">
              <a:buNone/>
            </a:pPr>
            <a:r>
              <a:rPr lang="en-US" dirty="0">
                <a:latin typeface="Adobe Arabic" panose="02040503050201020203" pitchFamily="18" charset="-78"/>
                <a:cs typeface="Adobe Arabic" panose="02040503050201020203" pitchFamily="18" charset="-78"/>
              </a:rPr>
              <a:t>2. Compatibility with existing or permitted uses on abutting sites, in terms of building height, bulk and scale, setbacks and open spaces, landscaping and site development, and access and circulation features.</a:t>
            </a:r>
          </a:p>
          <a:p>
            <a:pPr marL="0" indent="0">
              <a:buNone/>
            </a:pPr>
            <a:r>
              <a:rPr lang="en-US" dirty="0">
                <a:latin typeface="Adobe Arabic" panose="02040503050201020203" pitchFamily="18" charset="-78"/>
                <a:cs typeface="Adobe Arabic" panose="02040503050201020203" pitchFamily="18" charset="-78"/>
              </a:rPr>
              <a:t>3. Potentially unfavorable effects or impacts on other existing conforming or permitted uses on abutting sites, to the extent such impacts exceed these which reasonably may result from use of the site by a permitted use.</a:t>
            </a:r>
          </a:p>
          <a:p>
            <a:pPr marL="0" indent="0">
              <a:buNone/>
            </a:pPr>
            <a:r>
              <a:rPr lang="en-US" dirty="0">
                <a:latin typeface="Adobe Arabic" panose="02040503050201020203" pitchFamily="18" charset="-78"/>
                <a:cs typeface="Adobe Arabic" panose="02040503050201020203" pitchFamily="18" charset="-78"/>
              </a:rPr>
              <a:t>4. Modifications to the site plan which would result in increased compatibility, or would mitigate potentially unfavorable impacts, or would be necessary to conform to applicable regulations and standards and to protect the public health, safety, morals, and general welfare.</a:t>
            </a:r>
          </a:p>
          <a:p>
            <a:pPr marL="0" indent="0">
              <a:buNone/>
            </a:pPr>
            <a:r>
              <a:rPr lang="en-US" dirty="0">
                <a:latin typeface="Adobe Arabic" panose="02040503050201020203" pitchFamily="18" charset="-78"/>
                <a:cs typeface="Adobe Arabic" panose="02040503050201020203" pitchFamily="18" charset="-78"/>
              </a:rPr>
              <a:t>5. Safety and convenience of vehicular and pedestrian circulation in the vicinity, including traffic reasonably expected to be generated by the proposed use and other uses reasonable and anticipated in the area considering existing zoning and land uses in the area.</a:t>
            </a:r>
          </a:p>
          <a:p>
            <a:pPr marL="0" indent="0">
              <a:buNone/>
            </a:pPr>
            <a:r>
              <a:rPr lang="en-US" dirty="0">
                <a:latin typeface="Adobe Arabic" panose="02040503050201020203" pitchFamily="18" charset="-78"/>
                <a:cs typeface="Adobe Arabic" panose="02040503050201020203" pitchFamily="18" charset="-78"/>
              </a:rPr>
              <a:t>6. Protection of persons and property from erosion, flood or water damage, fire, noise, glare, and similar hazards or impacts</a:t>
            </a:r>
          </a:p>
          <a:p>
            <a:endParaRPr lang="en-US" dirty="0"/>
          </a:p>
        </p:txBody>
      </p:sp>
      <p:sp>
        <p:nvSpPr>
          <p:cNvPr id="4" name="Content Placeholder 3">
            <a:extLst>
              <a:ext uri="{FF2B5EF4-FFF2-40B4-BE49-F238E27FC236}">
                <a16:creationId xmlns:a16="http://schemas.microsoft.com/office/drawing/2014/main" id="{B893B7CB-6522-2202-B512-970310FEF50B}"/>
              </a:ext>
            </a:extLst>
          </p:cNvPr>
          <p:cNvSpPr>
            <a:spLocks noGrp="1"/>
          </p:cNvSpPr>
          <p:nvPr>
            <p:ph sz="half" idx="2"/>
          </p:nvPr>
        </p:nvSpPr>
        <p:spPr>
          <a:xfrm>
            <a:off x="6172199" y="1461155"/>
            <a:ext cx="5469903" cy="4715808"/>
          </a:xfrm>
        </p:spPr>
        <p:txBody>
          <a:bodyPr>
            <a:normAutofit fontScale="62500" lnSpcReduction="20000"/>
          </a:bodyPr>
          <a:lstStyle/>
          <a:p>
            <a:pPr marL="0" indent="0">
              <a:buNone/>
            </a:pPr>
            <a:r>
              <a:rPr lang="en-US" dirty="0">
                <a:latin typeface="Adobe Arabic" panose="02040503050201020203" pitchFamily="18" charset="-78"/>
                <a:ea typeface="Adobe Song Std L" panose="02020300000000000000" pitchFamily="18" charset="-128"/>
                <a:cs typeface="Adobe Arabic" panose="02040503050201020203" pitchFamily="18" charset="-78"/>
              </a:rPr>
              <a:t>7. Location, lighting, and type of signs; and relation of signs to traffic control and adverse effect on adjacent properties.</a:t>
            </a:r>
          </a:p>
          <a:p>
            <a:pPr marL="0" indent="0">
              <a:buNone/>
            </a:pPr>
            <a:r>
              <a:rPr lang="en-US" dirty="0">
                <a:latin typeface="Adobe Arabic" panose="02040503050201020203" pitchFamily="18" charset="-78"/>
                <a:ea typeface="Adobe Song Std L" panose="02020300000000000000" pitchFamily="18" charset="-128"/>
                <a:cs typeface="Adobe Arabic" panose="02040503050201020203" pitchFamily="18" charset="-78"/>
              </a:rPr>
              <a:t>8. Adequacy and convenience of off-street parking and loading facilities and protection of adjacent property from glare of site lighting.</a:t>
            </a:r>
          </a:p>
          <a:p>
            <a:pPr marL="0" indent="0">
              <a:buNone/>
            </a:pPr>
            <a:r>
              <a:rPr lang="en-US" dirty="0">
                <a:latin typeface="Adobe Arabic" panose="02040503050201020203" pitchFamily="18" charset="-78"/>
                <a:ea typeface="Adobe Song Std L" panose="02020300000000000000" pitchFamily="18" charset="-128"/>
                <a:cs typeface="Adobe Arabic" panose="02040503050201020203" pitchFamily="18" charset="-78"/>
              </a:rPr>
              <a:t>9. Conformity with the objectives of these regulations and the purposes of the zone in which the site is located.</a:t>
            </a:r>
          </a:p>
          <a:p>
            <a:pPr marL="0" indent="0">
              <a:buNone/>
            </a:pPr>
            <a:r>
              <a:rPr lang="en-US" dirty="0">
                <a:latin typeface="Adobe Arabic" panose="02040503050201020203" pitchFamily="18" charset="-78"/>
                <a:ea typeface="Adobe Song Std L" panose="02020300000000000000" pitchFamily="18" charset="-128"/>
                <a:cs typeface="Adobe Arabic" panose="02040503050201020203" pitchFamily="18" charset="-78"/>
              </a:rPr>
              <a:t>10. Compatibility of the proposed use and site development, together with any modifications applicable thereto, with existing or permitted uses in the vicinity.</a:t>
            </a:r>
          </a:p>
          <a:p>
            <a:pPr marL="0" indent="0">
              <a:buNone/>
            </a:pPr>
            <a:r>
              <a:rPr lang="en-US" dirty="0">
                <a:latin typeface="Adobe Arabic" panose="02040503050201020203" pitchFamily="18" charset="-78"/>
                <a:ea typeface="Adobe Song Std L" panose="02020300000000000000" pitchFamily="18" charset="-128"/>
                <a:cs typeface="Adobe Arabic" panose="02040503050201020203" pitchFamily="18" charset="-78"/>
              </a:rPr>
              <a:t>11. That any conditions applicable to approval are the minimum necessary to minimize potentially unfavorable impacts on nearby uses and to ensure compatibility of the proposed use with existing or permitted uses in the same district and the surrounding area.</a:t>
            </a:r>
          </a:p>
          <a:p>
            <a:pPr marL="0" indent="0">
              <a:buNone/>
            </a:pPr>
            <a:r>
              <a:rPr lang="en-US" dirty="0">
                <a:latin typeface="Adobe Arabic" panose="02040503050201020203" pitchFamily="18" charset="-78"/>
                <a:ea typeface="Adobe Song Std L" panose="02020300000000000000" pitchFamily="18" charset="-128"/>
                <a:cs typeface="Adobe Arabic" panose="02040503050201020203" pitchFamily="18" charset="-78"/>
              </a:rPr>
              <a:t>12. That the proposed use, together with the conditions applicable thereto, will not be detrimental to the public health, safety, or welfare, or community aesthetics, or materially injurious to properties or improvements in the vicinity</a:t>
            </a:r>
          </a:p>
        </p:txBody>
      </p:sp>
    </p:spTree>
    <p:extLst>
      <p:ext uri="{BB962C8B-B14F-4D97-AF65-F5344CB8AC3E}">
        <p14:creationId xmlns:p14="http://schemas.microsoft.com/office/powerpoint/2010/main" val="29920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C994-E812-9AB6-51C5-CE27E82EEFB4}"/>
              </a:ext>
            </a:extLst>
          </p:cNvPr>
          <p:cNvSpPr>
            <a:spLocks noGrp="1"/>
          </p:cNvSpPr>
          <p:nvPr>
            <p:ph type="title"/>
          </p:nvPr>
        </p:nvSpPr>
        <p:spPr/>
        <p:txBody>
          <a:bodyPr>
            <a:normAutofit fontScale="90000"/>
          </a:bodyPr>
          <a:lstStyle/>
          <a:p>
            <a:pPr algn="ctr"/>
            <a:r>
              <a:rPr lang="en-US" sz="8800" b="1" dirty="0">
                <a:latin typeface="Adobe Arabic" panose="02040503050201020203" pitchFamily="18" charset="-78"/>
                <a:cs typeface="Adobe Arabic" panose="02040503050201020203" pitchFamily="18" charset="-78"/>
              </a:rPr>
              <a:t>Planned District Zoning </a:t>
            </a:r>
          </a:p>
        </p:txBody>
      </p:sp>
      <p:sp>
        <p:nvSpPr>
          <p:cNvPr id="3" name="Content Placeholder 2">
            <a:extLst>
              <a:ext uri="{FF2B5EF4-FFF2-40B4-BE49-F238E27FC236}">
                <a16:creationId xmlns:a16="http://schemas.microsoft.com/office/drawing/2014/main" id="{7F48913D-C283-F5BA-E335-98A3CCF75D59}"/>
              </a:ext>
            </a:extLst>
          </p:cNvPr>
          <p:cNvSpPr>
            <a:spLocks noGrp="1"/>
          </p:cNvSpPr>
          <p:nvPr>
            <p:ph idx="1"/>
          </p:nvPr>
        </p:nvSpPr>
        <p:spPr>
          <a:xfrm>
            <a:off x="292231" y="1690687"/>
            <a:ext cx="11061569" cy="4486275"/>
          </a:xfrm>
        </p:spPr>
        <p:txBody>
          <a:bodyPr>
            <a:normAutofit/>
          </a:bodyPr>
          <a:lstStyle/>
          <a:p>
            <a:pPr marL="0" indent="0">
              <a:buNone/>
            </a:pPr>
            <a:r>
              <a:rPr lang="en-US" dirty="0">
                <a:latin typeface="Adobe Arabic" panose="02040503050201020203" pitchFamily="18" charset="-78"/>
                <a:cs typeface="Adobe Arabic" panose="02040503050201020203" pitchFamily="18" charset="-78"/>
              </a:rPr>
              <a:t>Developments within the Districts are </a:t>
            </a:r>
            <a:r>
              <a:rPr lang="en-US" b="1" dirty="0">
                <a:latin typeface="Adobe Arabic" panose="02040503050201020203" pitchFamily="18" charset="-78"/>
                <a:cs typeface="Adobe Arabic" panose="02040503050201020203" pitchFamily="18" charset="-78"/>
              </a:rPr>
              <a:t>inherently flexible development sites</a:t>
            </a:r>
            <a:r>
              <a:rPr lang="en-US" dirty="0">
                <a:latin typeface="Adobe Arabic" panose="02040503050201020203" pitchFamily="18" charset="-78"/>
                <a:cs typeface="Adobe Arabic" panose="02040503050201020203" pitchFamily="18" charset="-78"/>
              </a:rPr>
              <a:t>; they provide the developer the ability to step outside of traditional developments that lean toward single use sites and provide multi-use sites that offer various zoning designations with pre-set use determinations, such as the existing Mariner’s Village development. In contrast to planned districts, traditional zoning districts do not accommodate flexibility in their development;  the CLURO administers prescriptive regulations for the traditional zoning districts, requiring variance application and approval from the Commission for any deviation from the strict regulations for each zoning district. </a:t>
            </a:r>
          </a:p>
        </p:txBody>
      </p:sp>
    </p:spTree>
    <p:extLst>
      <p:ext uri="{BB962C8B-B14F-4D97-AF65-F5344CB8AC3E}">
        <p14:creationId xmlns:p14="http://schemas.microsoft.com/office/powerpoint/2010/main" val="311647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3922-3AE1-A880-0873-0B5A682094C9}"/>
              </a:ext>
            </a:extLst>
          </p:cNvPr>
          <p:cNvSpPr>
            <a:spLocks noGrp="1"/>
          </p:cNvSpPr>
          <p:nvPr>
            <p:ph type="title"/>
          </p:nvPr>
        </p:nvSpPr>
        <p:spPr/>
        <p:txBody>
          <a:bodyPr>
            <a:normAutofit/>
          </a:bodyPr>
          <a:lstStyle/>
          <a:p>
            <a:pPr algn="ctr"/>
            <a:r>
              <a:rPr lang="en-US" sz="8000" b="1" dirty="0">
                <a:latin typeface="Adobe Arabic" panose="02040503050201020203" pitchFamily="18" charset="-78"/>
                <a:cs typeface="Adobe Arabic" panose="02040503050201020203" pitchFamily="18" charset="-78"/>
              </a:rPr>
              <a:t>Informed by the Comp Plan </a:t>
            </a:r>
          </a:p>
        </p:txBody>
      </p:sp>
      <p:sp>
        <p:nvSpPr>
          <p:cNvPr id="3" name="Content Placeholder 2">
            <a:extLst>
              <a:ext uri="{FF2B5EF4-FFF2-40B4-BE49-F238E27FC236}">
                <a16:creationId xmlns:a16="http://schemas.microsoft.com/office/drawing/2014/main" id="{6365A179-DD9B-D754-7F90-552E43796997}"/>
              </a:ext>
            </a:extLst>
          </p:cNvPr>
          <p:cNvSpPr>
            <a:spLocks noGrp="1"/>
          </p:cNvSpPr>
          <p:nvPr>
            <p:ph idx="1"/>
          </p:nvPr>
        </p:nvSpPr>
        <p:spPr/>
        <p:txBody>
          <a:bodyPr>
            <a:normAutofit lnSpcReduction="10000"/>
          </a:bodyPr>
          <a:lstStyle/>
          <a:p>
            <a:r>
              <a:rPr lang="en-US" sz="3600" dirty="0">
                <a:latin typeface="Adobe Arabic" panose="02040503050201020203" pitchFamily="18" charset="-78"/>
                <a:cs typeface="Adobe Arabic" panose="02040503050201020203" pitchFamily="18" charset="-78"/>
              </a:rPr>
              <a:t>1967 Comp Plan - high-density residential development and the pre-stressed property as industrial</a:t>
            </a:r>
          </a:p>
          <a:p>
            <a:pPr marL="0" indent="0">
              <a:buNone/>
            </a:pPr>
            <a:endParaRPr lang="en-US" sz="3600" dirty="0">
              <a:latin typeface="Adobe Arabic" panose="02040503050201020203" pitchFamily="18" charset="-78"/>
              <a:cs typeface="Adobe Arabic" panose="02040503050201020203" pitchFamily="18" charset="-78"/>
            </a:endParaRPr>
          </a:p>
          <a:p>
            <a:r>
              <a:rPr lang="en-US" sz="3600" dirty="0">
                <a:latin typeface="Adobe Arabic" panose="02040503050201020203" pitchFamily="18" charset="-78"/>
                <a:cs typeface="Adobe Arabic" panose="02040503050201020203" pitchFamily="18" charset="-78"/>
              </a:rPr>
              <a:t>1989 Comp Plan - Mariners Village and Prestressed are listed as Major Components of the Future Land Use plan with both sites being Combined Use Development</a:t>
            </a:r>
          </a:p>
          <a:p>
            <a:pPr marL="0" indent="0">
              <a:buNone/>
            </a:pPr>
            <a:endParaRPr lang="en-US" sz="3600" dirty="0">
              <a:latin typeface="Adobe Arabic" panose="02040503050201020203" pitchFamily="18" charset="-78"/>
              <a:cs typeface="Adobe Arabic" panose="02040503050201020203" pitchFamily="18" charset="-78"/>
            </a:endParaRPr>
          </a:p>
          <a:p>
            <a:r>
              <a:rPr lang="en-US" sz="3600" dirty="0">
                <a:latin typeface="Adobe Arabic" panose="02040503050201020203" pitchFamily="18" charset="-78"/>
                <a:cs typeface="Adobe Arabic" panose="02040503050201020203" pitchFamily="18" charset="-78"/>
              </a:rPr>
              <a:t>2007 Comp Plan – Planned / Marina District </a:t>
            </a:r>
          </a:p>
        </p:txBody>
      </p:sp>
    </p:spTree>
    <p:extLst>
      <p:ext uri="{BB962C8B-B14F-4D97-AF65-F5344CB8AC3E}">
        <p14:creationId xmlns:p14="http://schemas.microsoft.com/office/powerpoint/2010/main" val="49382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159A-8211-1D31-A12D-9E33D6606FCD}"/>
              </a:ext>
            </a:extLst>
          </p:cNvPr>
          <p:cNvSpPr>
            <a:spLocks noGrp="1"/>
          </p:cNvSpPr>
          <p:nvPr>
            <p:ph type="title"/>
          </p:nvPr>
        </p:nvSpPr>
        <p:spPr/>
        <p:txBody>
          <a:bodyPr>
            <a:normAutofit/>
          </a:bodyPr>
          <a:lstStyle/>
          <a:p>
            <a:pPr algn="ctr"/>
            <a:r>
              <a:rPr lang="en-US" sz="8000" b="1" dirty="0">
                <a:latin typeface="Adobe Arabic" panose="02040503050201020203" pitchFamily="18" charset="-78"/>
                <a:cs typeface="Adobe Arabic" panose="02040503050201020203" pitchFamily="18" charset="-78"/>
              </a:rPr>
              <a:t>Purpose of the Planned District </a:t>
            </a:r>
          </a:p>
        </p:txBody>
      </p:sp>
      <p:sp>
        <p:nvSpPr>
          <p:cNvPr id="3" name="Content Placeholder 2">
            <a:extLst>
              <a:ext uri="{FF2B5EF4-FFF2-40B4-BE49-F238E27FC236}">
                <a16:creationId xmlns:a16="http://schemas.microsoft.com/office/drawing/2014/main" id="{436C0E54-69EF-9D7B-D265-5C06949D0F22}"/>
              </a:ext>
            </a:extLst>
          </p:cNvPr>
          <p:cNvSpPr>
            <a:spLocks noGrp="1"/>
          </p:cNvSpPr>
          <p:nvPr>
            <p:ph idx="1"/>
          </p:nvPr>
        </p:nvSpPr>
        <p:spPr/>
        <p:txBody>
          <a:bodyPr>
            <a:normAutofit/>
          </a:bodyPr>
          <a:lstStyle/>
          <a:p>
            <a:pPr marL="0" indent="0">
              <a:buNone/>
            </a:pPr>
            <a:r>
              <a:rPr lang="en-US" sz="3200" dirty="0">
                <a:latin typeface="Adobe Arabic" panose="02040503050201020203" pitchFamily="18" charset="-78"/>
                <a:cs typeface="Adobe Arabic" panose="02040503050201020203" pitchFamily="18" charset="-78"/>
              </a:rPr>
              <a:t>The purpose of the Planned District Zoning District is to provide for an improved level of aesthetics, safety and environmental sensitivity and design flexibility—all in conjunction with a site plan review procedure for the approval of a combination of uses on one unified development site. There are no prescriptive Site Development Regulations associated with a Planned District. Instead, the developer is required to propose criteria that is suitable for the site.</a:t>
            </a:r>
          </a:p>
        </p:txBody>
      </p:sp>
    </p:spTree>
    <p:extLst>
      <p:ext uri="{BB962C8B-B14F-4D97-AF65-F5344CB8AC3E}">
        <p14:creationId xmlns:p14="http://schemas.microsoft.com/office/powerpoint/2010/main" val="214855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C6701-0A0D-1096-BC4A-8D9139803744}"/>
              </a:ext>
            </a:extLst>
          </p:cNvPr>
          <p:cNvPicPr>
            <a:picLocks noChangeAspect="1"/>
          </p:cNvPicPr>
          <p:nvPr/>
        </p:nvPicPr>
        <p:blipFill>
          <a:blip r:embed="rId2"/>
          <a:stretch>
            <a:fillRect/>
          </a:stretch>
        </p:blipFill>
        <p:spPr>
          <a:xfrm>
            <a:off x="5619750" y="2952750"/>
            <a:ext cx="952500" cy="952500"/>
          </a:xfrm>
          <a:prstGeom prst="rect">
            <a:avLst/>
          </a:prstGeom>
        </p:spPr>
      </p:pic>
      <p:pic>
        <p:nvPicPr>
          <p:cNvPr id="7" name="Picture 6">
            <a:extLst>
              <a:ext uri="{FF2B5EF4-FFF2-40B4-BE49-F238E27FC236}">
                <a16:creationId xmlns:a16="http://schemas.microsoft.com/office/drawing/2014/main" id="{79871403-AD57-473A-BBB7-38E1CD685840}"/>
              </a:ext>
            </a:extLst>
          </p:cNvPr>
          <p:cNvPicPr>
            <a:picLocks noChangeAspect="1"/>
          </p:cNvPicPr>
          <p:nvPr/>
        </p:nvPicPr>
        <p:blipFill>
          <a:blip r:embed="rId3"/>
          <a:stretch>
            <a:fillRect/>
          </a:stretch>
        </p:blipFill>
        <p:spPr>
          <a:xfrm>
            <a:off x="1224699" y="141402"/>
            <a:ext cx="9463777" cy="6103856"/>
          </a:xfrm>
          <a:prstGeom prst="rect">
            <a:avLst/>
          </a:prstGeom>
        </p:spPr>
      </p:pic>
    </p:spTree>
    <p:extLst>
      <p:ext uri="{BB962C8B-B14F-4D97-AF65-F5344CB8AC3E}">
        <p14:creationId xmlns:p14="http://schemas.microsoft.com/office/powerpoint/2010/main" val="83950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4CF0-A06C-FB24-DE87-E891AC6BB520}"/>
              </a:ext>
            </a:extLst>
          </p:cNvPr>
          <p:cNvSpPr>
            <a:spLocks noGrp="1"/>
          </p:cNvSpPr>
          <p:nvPr>
            <p:ph type="title"/>
          </p:nvPr>
        </p:nvSpPr>
        <p:spPr/>
        <p:txBody>
          <a:bodyPr>
            <a:normAutofit/>
          </a:bodyPr>
          <a:lstStyle/>
          <a:p>
            <a:pPr algn="ctr"/>
            <a:r>
              <a:rPr lang="en-US" sz="7200" b="1" dirty="0">
                <a:latin typeface="Adobe Arabic" panose="02040503050201020203" pitchFamily="18" charset="-78"/>
                <a:cs typeface="Adobe Arabic" panose="02040503050201020203" pitchFamily="18" charset="-78"/>
              </a:rPr>
              <a:t>Planned Districts Process</a:t>
            </a:r>
          </a:p>
        </p:txBody>
      </p:sp>
      <p:sp>
        <p:nvSpPr>
          <p:cNvPr id="3" name="Content Placeholder 2">
            <a:extLst>
              <a:ext uri="{FF2B5EF4-FFF2-40B4-BE49-F238E27FC236}">
                <a16:creationId xmlns:a16="http://schemas.microsoft.com/office/drawing/2014/main" id="{D7C6A2A7-3B84-F6B0-8C4E-DD72BCA1ADCD}"/>
              </a:ext>
            </a:extLst>
          </p:cNvPr>
          <p:cNvSpPr>
            <a:spLocks noGrp="1"/>
          </p:cNvSpPr>
          <p:nvPr>
            <p:ph idx="1"/>
          </p:nvPr>
        </p:nvSpPr>
        <p:spPr/>
        <p:txBody>
          <a:bodyPr>
            <a:normAutofit/>
          </a:bodyPr>
          <a:lstStyle/>
          <a:p>
            <a:pPr marL="0" indent="0">
              <a:buNone/>
            </a:pPr>
            <a:r>
              <a:rPr lang="en-US" b="1" dirty="0">
                <a:latin typeface="Adobe Arabic" panose="02040503050201020203" pitchFamily="18" charset="-78"/>
                <a:cs typeface="Adobe Arabic" panose="02040503050201020203" pitchFamily="18" charset="-78"/>
              </a:rPr>
              <a:t>The P&amp;Z Commission first reviews a site plan</a:t>
            </a:r>
            <a:r>
              <a:rPr lang="en-US" dirty="0">
                <a:latin typeface="Adobe Arabic" panose="02040503050201020203" pitchFamily="18" charset="-78"/>
                <a:cs typeface="Adobe Arabic" panose="02040503050201020203" pitchFamily="18" charset="-78"/>
              </a:rPr>
              <a:t> that depicts the development as a whole and </a:t>
            </a:r>
            <a:r>
              <a:rPr lang="en-US" b="1" dirty="0">
                <a:latin typeface="Adobe Arabic" panose="02040503050201020203" pitchFamily="18" charset="-78"/>
                <a:cs typeface="Adobe Arabic" panose="02040503050201020203" pitchFamily="18" charset="-78"/>
              </a:rPr>
              <a:t>makes a recommendation </a:t>
            </a:r>
            <a:r>
              <a:rPr lang="en-US" dirty="0">
                <a:latin typeface="Adobe Arabic" panose="02040503050201020203" pitchFamily="18" charset="-78"/>
                <a:cs typeface="Adobe Arabic" panose="02040503050201020203" pitchFamily="18" charset="-78"/>
              </a:rPr>
              <a:t>based upon its review. Then, the </a:t>
            </a:r>
            <a:r>
              <a:rPr lang="en-US" b="1" dirty="0">
                <a:latin typeface="Adobe Arabic" panose="02040503050201020203" pitchFamily="18" charset="-78"/>
                <a:cs typeface="Adobe Arabic" panose="02040503050201020203" pitchFamily="18" charset="-78"/>
              </a:rPr>
              <a:t>City Council creates a unique district that is specific to that parcel of land by Ordinance</a:t>
            </a:r>
            <a:r>
              <a:rPr lang="en-US" dirty="0">
                <a:latin typeface="Adobe Arabic" panose="02040503050201020203" pitchFamily="18" charset="-78"/>
                <a:cs typeface="Adobe Arabic" panose="02040503050201020203" pitchFamily="18" charset="-78"/>
              </a:rPr>
              <a:t>. The Ordinance outlines the land uses and development regulations solely applicable to the Planned District being created.  By their very design, the </a:t>
            </a:r>
            <a:r>
              <a:rPr lang="en-US" b="1" dirty="0">
                <a:latin typeface="Adobe Arabic" panose="02040503050201020203" pitchFamily="18" charset="-78"/>
                <a:cs typeface="Adobe Arabic" panose="02040503050201020203" pitchFamily="18" charset="-78"/>
              </a:rPr>
              <a:t>Planned Districts are to be treated differently than a traditional zoning district</a:t>
            </a:r>
            <a:r>
              <a:rPr lang="en-US" dirty="0">
                <a:latin typeface="Adobe Arabic" panose="02040503050201020203" pitchFamily="18" charset="-78"/>
                <a:cs typeface="Adobe Arabic" panose="02040503050201020203" pitchFamily="18" charset="-78"/>
              </a:rPr>
              <a:t>, and the proposed development is </a:t>
            </a:r>
            <a:r>
              <a:rPr lang="en-US" b="1" dirty="0">
                <a:latin typeface="Adobe Arabic" panose="02040503050201020203" pitchFamily="18" charset="-78"/>
                <a:cs typeface="Adobe Arabic" panose="02040503050201020203" pitchFamily="18" charset="-78"/>
              </a:rPr>
              <a:t>reviewed holistically instead of the development’s compliance with prescriptive regulations </a:t>
            </a:r>
            <a:r>
              <a:rPr lang="en-US" dirty="0">
                <a:latin typeface="Adobe Arabic" panose="02040503050201020203" pitchFamily="18" charset="-78"/>
                <a:cs typeface="Adobe Arabic" panose="02040503050201020203" pitchFamily="18" charset="-78"/>
              </a:rPr>
              <a:t>regarding height, impervious coverage, maximum square footage, etc., which are prescribed for specific zoning districts. As such, while the elements of the proposed development are often referenced as a variance from requirements for traditional zoning districts, the specific </a:t>
            </a:r>
            <a:r>
              <a:rPr lang="en-US" b="1" dirty="0">
                <a:latin typeface="Adobe Arabic" panose="02040503050201020203" pitchFamily="18" charset="-78"/>
                <a:cs typeface="Adobe Arabic" panose="02040503050201020203" pitchFamily="18" charset="-78"/>
              </a:rPr>
              <a:t>development criteria must be considered as a whole</a:t>
            </a:r>
            <a:r>
              <a:rPr lang="en-US" dirty="0">
                <a:latin typeface="Adobe Arabic" panose="02040503050201020203" pitchFamily="18" charset="-78"/>
                <a:cs typeface="Adobe Arabic" panose="02040503050201020203" pitchFamily="18" charset="-78"/>
              </a:rPr>
              <a:t> instead of singular departures from specific applicable regulations in zoning districts. </a:t>
            </a:r>
          </a:p>
        </p:txBody>
      </p:sp>
    </p:spTree>
    <p:extLst>
      <p:ext uri="{BB962C8B-B14F-4D97-AF65-F5344CB8AC3E}">
        <p14:creationId xmlns:p14="http://schemas.microsoft.com/office/powerpoint/2010/main" val="85268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3920-C516-F70D-AEEF-A1224B7D40B3}"/>
              </a:ext>
            </a:extLst>
          </p:cNvPr>
          <p:cNvSpPr>
            <a:spLocks noGrp="1"/>
          </p:cNvSpPr>
          <p:nvPr>
            <p:ph type="title"/>
          </p:nvPr>
        </p:nvSpPr>
        <p:spPr/>
        <p:txBody>
          <a:bodyPr>
            <a:normAutofit fontScale="90000"/>
          </a:bodyPr>
          <a:lstStyle/>
          <a:p>
            <a:pPr algn="ctr"/>
            <a:r>
              <a:rPr lang="en-US" sz="8900" b="1" dirty="0">
                <a:latin typeface="Adobe Arabic" panose="02040503050201020203" pitchFamily="18" charset="-78"/>
                <a:cs typeface="Adobe Arabic" panose="02040503050201020203" pitchFamily="18" charset="-78"/>
              </a:rPr>
              <a:t>Process</a:t>
            </a:r>
            <a:r>
              <a:rPr lang="en-US" dirty="0"/>
              <a:t> </a:t>
            </a:r>
          </a:p>
        </p:txBody>
      </p:sp>
      <p:graphicFrame>
        <p:nvGraphicFramePr>
          <p:cNvPr id="6" name="Content Placeholder 5">
            <a:extLst>
              <a:ext uri="{FF2B5EF4-FFF2-40B4-BE49-F238E27FC236}">
                <a16:creationId xmlns:a16="http://schemas.microsoft.com/office/drawing/2014/main" id="{C0BB4EF1-D7EA-F65C-2447-43BA4CEF8033}"/>
              </a:ext>
            </a:extLst>
          </p:cNvPr>
          <p:cNvGraphicFramePr>
            <a:graphicFrameLocks noGrp="1"/>
          </p:cNvGraphicFramePr>
          <p:nvPr>
            <p:ph idx="1"/>
            <p:extLst>
              <p:ext uri="{D42A27DB-BD31-4B8C-83A1-F6EECF244321}">
                <p14:modId xmlns:p14="http://schemas.microsoft.com/office/powerpoint/2010/main" val="1561229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90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44A8-6E70-FA50-77B5-D6BDF23C1608}"/>
              </a:ext>
            </a:extLst>
          </p:cNvPr>
          <p:cNvSpPr>
            <a:spLocks noGrp="1"/>
          </p:cNvSpPr>
          <p:nvPr>
            <p:ph type="title"/>
          </p:nvPr>
        </p:nvSpPr>
        <p:spPr/>
        <p:txBody>
          <a:bodyPr>
            <a:normAutofit/>
          </a:bodyPr>
          <a:lstStyle/>
          <a:p>
            <a:pPr algn="ctr"/>
            <a:r>
              <a:rPr lang="en-US" sz="8000" b="1" dirty="0">
                <a:latin typeface="Adobe Arabic" panose="02040503050201020203" pitchFamily="18" charset="-78"/>
                <a:cs typeface="Adobe Arabic" panose="02040503050201020203" pitchFamily="18" charset="-78"/>
              </a:rPr>
              <a:t>Timeline of Process</a:t>
            </a:r>
          </a:p>
        </p:txBody>
      </p:sp>
      <p:sp>
        <p:nvSpPr>
          <p:cNvPr id="3" name="Content Placeholder 2">
            <a:extLst>
              <a:ext uri="{FF2B5EF4-FFF2-40B4-BE49-F238E27FC236}">
                <a16:creationId xmlns:a16="http://schemas.microsoft.com/office/drawing/2014/main" id="{78AE926A-D10A-8402-E15E-8E7570D2D6EA}"/>
              </a:ext>
            </a:extLst>
          </p:cNvPr>
          <p:cNvSpPr>
            <a:spLocks noGrp="1"/>
          </p:cNvSpPr>
          <p:nvPr>
            <p:ph idx="1"/>
          </p:nvPr>
        </p:nvSpPr>
        <p:spPr>
          <a:xfrm>
            <a:off x="838200" y="1376313"/>
            <a:ext cx="10515600" cy="4696955"/>
          </a:xfrm>
        </p:spPr>
        <p:txBody>
          <a:bodyPr>
            <a:normAutofit fontScale="92500" lnSpcReduction="10000"/>
          </a:bodyPr>
          <a:lstStyle/>
          <a:p>
            <a:pPr marL="0" indent="0">
              <a:buNone/>
            </a:pPr>
            <a:r>
              <a:rPr lang="en-US" sz="2000" b="1" dirty="0">
                <a:latin typeface="Adobe Arabic" panose="02040503050201020203" pitchFamily="18" charset="-78"/>
                <a:cs typeface="Adobe Arabic" panose="02040503050201020203" pitchFamily="18" charset="-78"/>
              </a:rPr>
              <a:t>1. Application submitted to the Planning Department on August 18, 2022.</a:t>
            </a:r>
          </a:p>
          <a:p>
            <a:pPr marL="0" indent="0">
              <a:buNone/>
            </a:pPr>
            <a:r>
              <a:rPr lang="en-US" sz="2000" b="1" dirty="0">
                <a:latin typeface="Adobe Arabic" panose="02040503050201020203" pitchFamily="18" charset="-78"/>
                <a:cs typeface="Adobe Arabic" panose="02040503050201020203" pitchFamily="18" charset="-78"/>
              </a:rPr>
              <a:t>2. Planning &amp; Zoning Commission held 6 Public Hearings:</a:t>
            </a:r>
          </a:p>
          <a:p>
            <a:pPr marL="0" indent="0">
              <a:buNone/>
            </a:pPr>
            <a:r>
              <a:rPr lang="en-US" sz="2000" dirty="0">
                <a:latin typeface="Adobe Arabic" panose="02040503050201020203" pitchFamily="18" charset="-78"/>
                <a:cs typeface="Adobe Arabic" panose="02040503050201020203" pitchFamily="18" charset="-78"/>
              </a:rPr>
              <a:t>	-September 21, 2022  – General Discussion and Presentation by Applicant </a:t>
            </a:r>
          </a:p>
          <a:p>
            <a:pPr marL="0" indent="0">
              <a:buNone/>
            </a:pPr>
            <a:r>
              <a:rPr lang="en-US" sz="2000" dirty="0">
                <a:latin typeface="Adobe Arabic" panose="02040503050201020203" pitchFamily="18" charset="-78"/>
                <a:cs typeface="Adobe Arabic" panose="02040503050201020203" pitchFamily="18" charset="-78"/>
              </a:rPr>
              <a:t>	-October 12, 2022– Landscaping, Parking and Site Criteria</a:t>
            </a:r>
          </a:p>
          <a:p>
            <a:pPr marL="0" indent="0">
              <a:buNone/>
            </a:pPr>
            <a:r>
              <a:rPr lang="en-US" sz="2000" dirty="0">
                <a:latin typeface="Adobe Arabic" panose="02040503050201020203" pitchFamily="18" charset="-78"/>
                <a:cs typeface="Adobe Arabic" panose="02040503050201020203" pitchFamily="18" charset="-78"/>
              </a:rPr>
              <a:t>	-February 13, 2023 – Traffic Study </a:t>
            </a:r>
          </a:p>
          <a:p>
            <a:pPr marL="0" indent="0">
              <a:buNone/>
            </a:pPr>
            <a:r>
              <a:rPr lang="en-US" sz="2000" dirty="0">
                <a:latin typeface="Adobe Arabic" panose="02040503050201020203" pitchFamily="18" charset="-78"/>
                <a:cs typeface="Adobe Arabic" panose="02040503050201020203" pitchFamily="18" charset="-78"/>
              </a:rPr>
              <a:t>	-March 7, 2023 – Follow up discussion, Recap, Clarify </a:t>
            </a:r>
          </a:p>
          <a:p>
            <a:pPr marL="0" indent="0">
              <a:buNone/>
            </a:pPr>
            <a:r>
              <a:rPr lang="en-US" sz="2000" dirty="0">
                <a:latin typeface="Adobe Arabic" panose="02040503050201020203" pitchFamily="18" charset="-78"/>
                <a:cs typeface="Adobe Arabic" panose="02040503050201020203" pitchFamily="18" charset="-78"/>
              </a:rPr>
              <a:t>	-March 20, 2023  - Work Session</a:t>
            </a:r>
          </a:p>
          <a:p>
            <a:pPr marL="0" indent="0">
              <a:buNone/>
            </a:pPr>
            <a:r>
              <a:rPr lang="en-US" sz="2000" dirty="0">
                <a:latin typeface="Adobe Arabic" panose="02040503050201020203" pitchFamily="18" charset="-78"/>
                <a:cs typeface="Adobe Arabic" panose="02040503050201020203" pitchFamily="18" charset="-78"/>
              </a:rPr>
              <a:t>	-April 17, 2023 – Commission made recommendation to the Council </a:t>
            </a:r>
          </a:p>
          <a:p>
            <a:pPr marL="0" indent="0">
              <a:buNone/>
            </a:pPr>
            <a:r>
              <a:rPr lang="en-US" sz="2000" b="1" dirty="0">
                <a:latin typeface="Adobe Arabic" panose="02040503050201020203" pitchFamily="18" charset="-78"/>
                <a:cs typeface="Adobe Arabic" panose="02040503050201020203" pitchFamily="18" charset="-78"/>
              </a:rPr>
              <a:t>3. Planning &amp; Zoning Commission notified the Council of their Recommendation via Memo on April 27, 2023. </a:t>
            </a:r>
          </a:p>
          <a:p>
            <a:pPr marL="0" indent="0">
              <a:buNone/>
            </a:pPr>
            <a:r>
              <a:rPr lang="en-US" sz="2000" b="1" dirty="0">
                <a:latin typeface="Adobe Arabic" panose="02040503050201020203" pitchFamily="18" charset="-78"/>
                <a:cs typeface="Adobe Arabic" panose="02040503050201020203" pitchFamily="18" charset="-78"/>
              </a:rPr>
              <a:t>4. City Council voted to hold public hearings on May 11, 2023 </a:t>
            </a:r>
          </a:p>
          <a:p>
            <a:pPr marL="0" indent="0">
              <a:buNone/>
            </a:pPr>
            <a:r>
              <a:rPr lang="en-US" sz="2000" b="1" dirty="0">
                <a:latin typeface="Adobe Arabic" panose="02040503050201020203" pitchFamily="18" charset="-78"/>
                <a:cs typeface="Adobe Arabic" panose="02040503050201020203" pitchFamily="18" charset="-78"/>
              </a:rPr>
              <a:t>5. City Council Introduced an Ordinance on May 11, 2023</a:t>
            </a:r>
          </a:p>
          <a:p>
            <a:pPr marL="0" indent="0">
              <a:buNone/>
            </a:pPr>
            <a:r>
              <a:rPr lang="en-US" sz="2000" b="1" dirty="0">
                <a:latin typeface="Adobe Arabic" panose="02040503050201020203" pitchFamily="18" charset="-78"/>
                <a:cs typeface="Adobe Arabic" panose="02040503050201020203" pitchFamily="18" charset="-78"/>
              </a:rPr>
              <a:t>6. City Council to hold Public Hearings starting May 25, 2023</a:t>
            </a:r>
          </a:p>
          <a:p>
            <a:pPr marL="0" indent="0">
              <a:buNone/>
            </a:pPr>
            <a:r>
              <a:rPr lang="en-US" sz="2000" b="1" dirty="0">
                <a:latin typeface="Adobe Arabic" panose="02040503050201020203" pitchFamily="18" charset="-78"/>
                <a:cs typeface="Adobe Arabic" panose="02040503050201020203" pitchFamily="18" charset="-78"/>
              </a:rPr>
              <a:t>7. City Council votes on the application to be determined.</a:t>
            </a:r>
          </a:p>
        </p:txBody>
      </p:sp>
    </p:spTree>
    <p:extLst>
      <p:ext uri="{BB962C8B-B14F-4D97-AF65-F5344CB8AC3E}">
        <p14:creationId xmlns:p14="http://schemas.microsoft.com/office/powerpoint/2010/main" val="63204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C6E1-956B-852E-5BE8-0D1CE8F2E05D}"/>
              </a:ext>
            </a:extLst>
          </p:cNvPr>
          <p:cNvSpPr>
            <a:spLocks noGrp="1"/>
          </p:cNvSpPr>
          <p:nvPr>
            <p:ph type="title"/>
          </p:nvPr>
        </p:nvSpPr>
        <p:spPr/>
        <p:txBody>
          <a:bodyPr>
            <a:normAutofit fontScale="90000"/>
          </a:bodyPr>
          <a:lstStyle/>
          <a:p>
            <a:pPr algn="ctr"/>
            <a:r>
              <a:rPr lang="en-US" sz="8800" b="1" dirty="0">
                <a:latin typeface="Adobe Arabic" panose="02040503050201020203" pitchFamily="18" charset="-78"/>
                <a:cs typeface="Adobe Arabic" panose="02040503050201020203" pitchFamily="18" charset="-78"/>
              </a:rPr>
              <a:t>History of the Property </a:t>
            </a:r>
          </a:p>
        </p:txBody>
      </p:sp>
      <p:pic>
        <p:nvPicPr>
          <p:cNvPr id="4" name="Content Placeholder 3">
            <a:extLst>
              <a:ext uri="{FF2B5EF4-FFF2-40B4-BE49-F238E27FC236}">
                <a16:creationId xmlns:a16="http://schemas.microsoft.com/office/drawing/2014/main" id="{B3192EA8-2BB9-111B-9227-89F4BE47FDA6}"/>
              </a:ext>
            </a:extLst>
          </p:cNvPr>
          <p:cNvPicPr>
            <a:picLocks noGrp="1" noChangeAspect="1"/>
          </p:cNvPicPr>
          <p:nvPr>
            <p:ph idx="1"/>
          </p:nvPr>
        </p:nvPicPr>
        <p:blipFill>
          <a:blip r:embed="rId2"/>
          <a:stretch>
            <a:fillRect/>
          </a:stretch>
        </p:blipFill>
        <p:spPr>
          <a:xfrm>
            <a:off x="511143" y="1027906"/>
            <a:ext cx="11169713" cy="5686664"/>
          </a:xfrm>
          <a:prstGeom prst="rect">
            <a:avLst/>
          </a:prstGeom>
        </p:spPr>
      </p:pic>
    </p:spTree>
    <p:extLst>
      <p:ext uri="{BB962C8B-B14F-4D97-AF65-F5344CB8AC3E}">
        <p14:creationId xmlns:p14="http://schemas.microsoft.com/office/powerpoint/2010/main" val="3910036032"/>
      </p:ext>
    </p:extLst>
  </p:cSld>
  <p:clrMapOvr>
    <a:masterClrMapping/>
  </p:clrMapOvr>
</p:sld>
</file>

<file path=ppt/theme/theme1.xml><?xml version="1.0" encoding="utf-8"?>
<a:theme xmlns:a="http://schemas.openxmlformats.org/drawingml/2006/main" name="Office Theme">
  <a:themeElements>
    <a:clrScheme name="Mandeville">
      <a:dk1>
        <a:srgbClr val="44546A"/>
      </a:dk1>
      <a:lt1>
        <a:srgbClr val="FFFFFF"/>
      </a:lt1>
      <a:dk2>
        <a:srgbClr val="44546A"/>
      </a:dk2>
      <a:lt2>
        <a:srgbClr val="FFFFFF"/>
      </a:lt2>
      <a:accent1>
        <a:srgbClr val="44546A"/>
      </a:accent1>
      <a:accent2>
        <a:srgbClr val="8496B0"/>
      </a:accent2>
      <a:accent3>
        <a:srgbClr val="A5A5A5"/>
      </a:accent3>
      <a:accent4>
        <a:srgbClr val="4472C4"/>
      </a:accent4>
      <a:accent5>
        <a:srgbClr val="4472C4"/>
      </a:accent5>
      <a:accent6>
        <a:srgbClr val="4472C4"/>
      </a:accent6>
      <a:hlink>
        <a:srgbClr val="0070C0"/>
      </a:hlink>
      <a:folHlink>
        <a:srgbClr val="954F72"/>
      </a:folHlink>
    </a:clrScheme>
    <a:fontScheme name="Mandeville">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Z Test  -  Read-Only" id="{A24A678A-B4D0-4DB3-8761-A967E17AFD47}" vid="{A71A6C11-A6A8-48B3-B7B4-8F4C8B90912D}"/>
    </a:ext>
  </a:extLst>
</a:theme>
</file>

<file path=docProps/app.xml><?xml version="1.0" encoding="utf-8"?>
<Properties xmlns="http://schemas.openxmlformats.org/officeDocument/2006/extended-properties" xmlns:vt="http://schemas.openxmlformats.org/officeDocument/2006/docPropsVTypes">
  <Template/>
  <TotalTime>2560</TotalTime>
  <Words>1804</Words>
  <Application>Microsoft Office PowerPoint</Application>
  <PresentationFormat>Widescreen</PresentationFormat>
  <Paragraphs>95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Adobe Arabic</vt:lpstr>
      <vt:lpstr>Arial</vt:lpstr>
      <vt:lpstr>Bookman Old Style</vt:lpstr>
      <vt:lpstr>Office Theme</vt:lpstr>
      <vt:lpstr>Presentation to the Council</vt:lpstr>
      <vt:lpstr>Planned District Zoning </vt:lpstr>
      <vt:lpstr>Informed by the Comp Plan </vt:lpstr>
      <vt:lpstr>Purpose of the Planned District </vt:lpstr>
      <vt:lpstr>PowerPoint Presentation</vt:lpstr>
      <vt:lpstr>Planned Districts Process</vt:lpstr>
      <vt:lpstr>Process </vt:lpstr>
      <vt:lpstr>Timeline of Process</vt:lpstr>
      <vt:lpstr>History of the Property </vt:lpstr>
      <vt:lpstr>PowerPoint Presentation</vt:lpstr>
      <vt:lpstr>PowerPoint Presentation</vt:lpstr>
      <vt:lpstr>PowerPoint Presentation</vt:lpstr>
      <vt:lpstr>REQUESTS</vt:lpstr>
      <vt:lpstr> </vt:lpstr>
      <vt:lpstr>Zoning Request </vt:lpstr>
      <vt:lpstr>Conditional Uses Requested</vt:lpstr>
      <vt:lpstr>Site Development Criteria </vt:lpstr>
      <vt:lpstr>Planning &amp; Zoning Commission </vt:lpstr>
      <vt:lpstr>12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Weiner</dc:creator>
  <cp:lastModifiedBy>Alex Weiner</cp:lastModifiedBy>
  <cp:revision>75</cp:revision>
  <dcterms:created xsi:type="dcterms:W3CDTF">2023-03-20T16:05:10Z</dcterms:created>
  <dcterms:modified xsi:type="dcterms:W3CDTF">2023-05-26T14:30:10Z</dcterms:modified>
</cp:coreProperties>
</file>