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55" r:id="rId5"/>
    <p:sldId id="356" r:id="rId6"/>
    <p:sldId id="373" r:id="rId7"/>
    <p:sldId id="266" r:id="rId8"/>
    <p:sldId id="380" r:id="rId9"/>
    <p:sldId id="400" r:id="rId10"/>
    <p:sldId id="388" r:id="rId11"/>
    <p:sldId id="402" r:id="rId12"/>
    <p:sldId id="403" r:id="rId13"/>
    <p:sldId id="397" r:id="rId14"/>
    <p:sldId id="406" r:id="rId15"/>
    <p:sldId id="404" r:id="rId16"/>
    <p:sldId id="405" r:id="rId17"/>
    <p:sldId id="407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87074-F771-48EE-B0F9-15B56EFFB5C5}" v="85" dt="2023-02-13T21:40:56.795"/>
    <p1510:client id="{B3B7B454-772B-4174-9A39-0580629A6FC2}" vWet="5" dt="2023-02-13T21:16:25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117770-C421-4DFA-B5AE-9A0284B0F50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8982001-4AF5-485D-8687-B96D8770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B4CC9-3722-7424-4291-5F615856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76B09-DA94-1672-2903-E53EB006D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51EE-F2DD-C9F2-50ED-2FFFC9F1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207F-BFCE-40E3-2CD2-787B7134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5E240-3193-3B7B-D436-7826F20A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DE7D-CD75-061E-B304-DF0CE3FC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92E0-5127-6996-78DD-622FE0774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50469-68B2-52C9-E1A3-8BA291A3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BBB7A-06CC-C491-1B5F-2DF9CD6C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128ED-C43F-0058-02A2-BD83436F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C6A02-37F7-AB24-888F-16540F530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7FEEB-DBFA-0CAE-E727-893F00B7F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CC759-DEF7-ADB9-EA36-FB1B5D2E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A535C-EF48-4AD9-ED97-A3B13092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673F-DD72-337F-2C5A-52C7E141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5B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859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859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C3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495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495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692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7EBD-1FBA-018C-965C-2539365A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5ED0E-5ECF-F704-228A-BF02C7FA3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8D20-2A7C-161B-3E7B-72E99D3E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55F61-CF51-4680-1C51-D307ED7E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4FB19-8239-0B30-8081-E1FE5D3F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2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BDB9-DEF0-9E2B-4632-E3DAE74D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2349-3E25-7322-590D-D57D5F469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0358C-C813-2B89-41F4-54B6BC21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DA774-3B9E-BC1D-3AB4-9D07DAE1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24AF-664B-ACB6-110C-E54796BC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38A3-6DDC-0039-90D9-F64F705B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AF00-6D42-8846-5946-CB9C23AD9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982AA-51B8-A773-1439-FD1405EA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DF9A8-18C2-3070-FFD1-030AFBD0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01029-345B-D8B7-080E-2733A44B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B9A3-6FF3-414F-4A4B-B29488A1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21F8-BE60-756A-797D-757A15D8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13D7-8ACA-990C-254B-B27376C06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A3367-851A-5978-8EB1-C5A3D767A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0E3EA-74B7-FBD8-10D7-39741E07D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983E8-78D9-F825-C31E-A322D34AF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A1A9B-BE0A-0D5D-0DB7-A2A90B27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B89D2-32DC-ACB5-14DC-BDD3BABC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279BE-74C8-05EB-2842-3C54FEC9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9934-1F55-F3EC-06D8-D6104F40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362F1-CA6B-C4D9-F023-8AE16ABB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61196-1F14-A3E9-ABAA-8B1A5093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10518-4442-F063-9E16-87789FFF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8ACC4-C369-C34C-B959-3538B75F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6375B-5872-5A7D-B3A1-50C4F49B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4B9F3-3CC8-EA0D-3CA6-4BA9C4D0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9C28-07ED-4189-835C-E5C500A0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CE36-BF9A-B82E-74C6-C5F94EBD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F4451-BECA-CDAA-DDAE-69066827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4458F-FD8A-FC2D-7A45-C0806994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07D3D-EA2E-CFA9-B458-B631AC0A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7FAF0-C6BF-023D-F682-38EBB9C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406B-C636-D0BB-5846-F993E9B5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89000-B642-B3D1-7794-AFC5AFD0A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2777F-8947-E8AB-B80C-A190CCCA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91ECE-588F-BC7B-95D9-E3C9C436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E340E-3420-3DC0-84EB-B1D97600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198D2-E8DE-5C5C-5255-0EDDCD2C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5E366-2C7E-B3A4-6B36-148A9BB6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CD025-8A8C-A868-93E4-969AED405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243D-E16D-D921-E08C-1B0BE5712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1BD4-2487-FF6F-ACD8-C88372F07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30FA2-D591-BF1B-9F42-184FAFB17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3C13-0CB1-4AD9-A34C-85411584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5F1D40-9765-B121-991A-BBC337AE6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684" y="523433"/>
            <a:ext cx="4349217" cy="379437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035DF-8414-E6D5-BDC9-8252EDFA1F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6" y="5701161"/>
            <a:ext cx="2377385" cy="1031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193FF-2876-13B3-44B7-D5E9D7B535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93" r="9864"/>
          <a:stretch/>
        </p:blipFill>
        <p:spPr>
          <a:xfrm>
            <a:off x="4241245" y="5747894"/>
            <a:ext cx="3709511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C087D3-8AAD-5465-C5B2-9D084E1B23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081" r="6402" b="34287"/>
          <a:stretch/>
        </p:blipFill>
        <p:spPr>
          <a:xfrm>
            <a:off x="9257529" y="5469468"/>
            <a:ext cx="2377385" cy="8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457698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lang="en-US" sz="2800" b="0">
                <a:latin typeface="Roboto Light" panose="02000000000000000000" pitchFamily="2" charset="0"/>
                <a:ea typeface="Roboto Light" panose="02000000000000000000" pitchFamily="2" charset="0"/>
              </a:rPr>
              <a:t>Capacity Analysis – CLURO Requirements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sym typeface="Roboto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067AB-13D7-6AEF-2AA3-9AC2265B3B00}"/>
              </a:ext>
            </a:extLst>
          </p:cNvPr>
          <p:cNvSpPr txBox="1"/>
          <p:nvPr/>
        </p:nvSpPr>
        <p:spPr>
          <a:xfrm>
            <a:off x="5350681" y="2200044"/>
            <a:ext cx="6092889" cy="301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760" lvl="0" indent="-677299" fontAlgn="auto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Level of Service</a:t>
            </a:r>
          </a:p>
          <a:p>
            <a:pPr marL="812760" lvl="0" indent="-677299" fontAlgn="auto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Street Classification</a:t>
            </a:r>
          </a:p>
          <a:p>
            <a:pPr marL="812760" lvl="1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Local LOS C</a:t>
            </a:r>
          </a:p>
          <a:p>
            <a:pPr marL="812760" lvl="1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Arterial/Collector LOS D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Volume to Capacity Ratio (v/c) &lt; 1.0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2025 Base and 2045 Design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2D9B1-D889-C748-773A-D7089172A96B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F8FFD-4C7F-95D3-FC8D-962AE5743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86" y="1784529"/>
            <a:ext cx="3483814" cy="50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2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484331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Roboto Condensed"/>
              </a:rPr>
              <a:t>Impact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093D29-0290-7AB9-6DF5-AD51886BF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79099"/>
              </p:ext>
            </p:extLst>
          </p:nvPr>
        </p:nvGraphicFramePr>
        <p:xfrm>
          <a:off x="1529473" y="1927252"/>
          <a:ext cx="7631298" cy="1901190"/>
        </p:xfrm>
        <a:graphic>
          <a:graphicData uri="http://schemas.openxmlformats.org/drawingml/2006/table">
            <a:tbl>
              <a:tblPr firstRow="1" firstCol="1" bandRow="1"/>
              <a:tblGrid>
                <a:gridCol w="1131406">
                  <a:extLst>
                    <a:ext uri="{9D8B030D-6E8A-4147-A177-3AD203B41FA5}">
                      <a16:colId xmlns:a16="http://schemas.microsoft.com/office/drawing/2014/main" val="604794187"/>
                    </a:ext>
                  </a:extLst>
                </a:gridCol>
                <a:gridCol w="2791815">
                  <a:extLst>
                    <a:ext uri="{9D8B030D-6E8A-4147-A177-3AD203B41FA5}">
                      <a16:colId xmlns:a16="http://schemas.microsoft.com/office/drawing/2014/main" val="2157335700"/>
                    </a:ext>
                  </a:extLst>
                </a:gridCol>
                <a:gridCol w="3708077">
                  <a:extLst>
                    <a:ext uri="{9D8B030D-6E8A-4147-A177-3AD203B41FA5}">
                      <a16:colId xmlns:a16="http://schemas.microsoft.com/office/drawing/2014/main" val="154458548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E Causeway Approach at Monroe St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057665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2025 Overall Average  Intersection Delay Scenarios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9401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Peak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2025 Base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2025 Build vs Base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727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AM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28.2 sec/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veh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+1.2 sec/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veh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182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PM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25.3 sec/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veh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+ 1.8 sec/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veh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8BB9DD9-0D5A-EEFF-9CDE-E23CB1ABB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80393"/>
              </p:ext>
            </p:extLst>
          </p:nvPr>
        </p:nvGraphicFramePr>
        <p:xfrm>
          <a:off x="1529473" y="3828442"/>
          <a:ext cx="7631298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214933">
                  <a:extLst>
                    <a:ext uri="{9D8B030D-6E8A-4147-A177-3AD203B41FA5}">
                      <a16:colId xmlns:a16="http://schemas.microsoft.com/office/drawing/2014/main" val="3222441761"/>
                    </a:ext>
                  </a:extLst>
                </a:gridCol>
                <a:gridCol w="2885466">
                  <a:extLst>
                    <a:ext uri="{9D8B030D-6E8A-4147-A177-3AD203B41FA5}">
                      <a16:colId xmlns:a16="http://schemas.microsoft.com/office/drawing/2014/main" val="3028342267"/>
                    </a:ext>
                  </a:extLst>
                </a:gridCol>
                <a:gridCol w="3530899">
                  <a:extLst>
                    <a:ext uri="{9D8B030D-6E8A-4147-A177-3AD203B41FA5}">
                      <a16:colId xmlns:a16="http://schemas.microsoft.com/office/drawing/2014/main" val="4186078442"/>
                    </a:ext>
                  </a:extLst>
                </a:gridCol>
              </a:tblGrid>
              <a:tr h="9698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63108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2045 Overall Average  Intersection Delay Scenarios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5739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Peak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2045 Build vs No Build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2045 Build with Westbound Left Turn Lane vs No Build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2280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AM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+3 sec/veh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-6.5 sec/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veh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39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PM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+3.1 sec/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veh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-0.8 sec/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veh</a:t>
                      </a:r>
                      <a:endParaRPr lang="en-US" sz="240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669808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3008E8A-F032-48F2-4818-384B753A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228" y="50321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F1429-80A1-4CF3-F02E-23546B557700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8609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484331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Roboto Condensed"/>
              </a:rPr>
              <a:t>Data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963E-6722-2C65-4AC7-D46FA5D2A446}"/>
              </a:ext>
            </a:extLst>
          </p:cNvPr>
          <p:cNvSpPr txBox="1"/>
          <p:nvPr/>
        </p:nvSpPr>
        <p:spPr>
          <a:xfrm>
            <a:off x="69112" y="22666"/>
            <a:ext cx="921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 Queue Map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D3913-4E98-C846-62A0-6EE7D36919AA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A48A4-B322-0CD4-ECD0-295AD5FC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77" y="0"/>
            <a:ext cx="9968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7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484331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Roboto Condensed"/>
              </a:rPr>
              <a:t>Data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963E-6722-2C65-4AC7-D46FA5D2A446}"/>
              </a:ext>
            </a:extLst>
          </p:cNvPr>
          <p:cNvSpPr txBox="1"/>
          <p:nvPr/>
        </p:nvSpPr>
        <p:spPr>
          <a:xfrm>
            <a:off x="69113" y="22666"/>
            <a:ext cx="107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PM Queue Map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F5CAA-8E47-61C2-3F13-DA82F6002C5C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4EA21-3915-3374-8BD6-BB97FC3BB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71" y="0"/>
            <a:ext cx="997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45E59-1BE3-0C99-DC88-4AA2B153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54" y="0"/>
            <a:ext cx="1095789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6385E9-FF21-CA49-ECDB-04BE3DED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6548-379C-42AD-8F9D-E03ED21D99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C85B42A-B8AE-1A54-D37C-4E7895697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2" r="17839" b="-1"/>
          <a:stretch/>
        </p:blipFill>
        <p:spPr>
          <a:xfrm>
            <a:off x="1384300" y="13"/>
            <a:ext cx="9423400" cy="6857987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DEF3F71-38C5-0EF8-6DCE-9303417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fld id="{00B76548-379C-42AD-8F9D-E03ED21D99B3}" type="slidenum">
              <a:rPr lang="en-US" smtClean="0"/>
              <a:pPr>
                <a:spcAft>
                  <a:spcPts val="800"/>
                </a:spcAft>
              </a:pPr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BF1A0-131D-4D96-25FB-DF197527842D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093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45E59-1BE3-0C99-DC88-4AA2B153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54" y="0"/>
            <a:ext cx="1095789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6385E9-FF21-CA49-ECDB-04BE3DED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6548-379C-42AD-8F9D-E03ED21D99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B6CA0-ACF5-0EE3-E9C8-9E29A2B25DC1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717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FDDD2-5DCC-9DF8-F08F-CAA590CA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6548-379C-42AD-8F9D-E03ED21D99B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36C34-FD06-B6B2-A0F3-CA6EED35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70"/>
            <a:ext cx="12192000" cy="6781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64B37B-33F2-4603-BA65-68E74AFA3A60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183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502992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2800" b="0">
                <a:latin typeface="Roboto Light" panose="02000000000000000000" pitchFamily="2" charset="0"/>
                <a:ea typeface="Roboto Light" panose="02000000000000000000" pitchFamily="2" charset="0"/>
              </a:rPr>
              <a:t>Program Overview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7C5B3D1-F8D2-67CA-01B7-2EAFE1A2BBE2}"/>
              </a:ext>
            </a:extLst>
          </p:cNvPr>
          <p:cNvSpPr txBox="1">
            <a:spLocks/>
          </p:cNvSpPr>
          <p:nvPr/>
        </p:nvSpPr>
        <p:spPr>
          <a:xfrm>
            <a:off x="394334" y="1810511"/>
            <a:ext cx="8720639" cy="47862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Site Size: </a:t>
            </a:r>
          </a:p>
          <a:p>
            <a:pPr marL="643435" lvl="5" indent="-507974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Approximately 22.774 acres / 992,035 Square Feet</a:t>
            </a:r>
          </a:p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endParaRPr lang="en-US" sz="900" b="1">
              <a:solidFill>
                <a:srgbClr val="263248"/>
              </a:solidFill>
              <a:latin typeface="Roboto Light" panose="02000000000000000000" pitchFamily="2" charset="0"/>
              <a:ea typeface="Roboto Light" panose="02000000000000000000" pitchFamily="2" charset="0"/>
              <a:sym typeface="Roboto Condensed Light"/>
            </a:endParaRPr>
          </a:p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Program Overview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Active Adult – 201 units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Boutique Hotel – 82 rooms	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Food &amp; Beverage – </a:t>
            </a:r>
          </a:p>
          <a:p>
            <a:pPr marL="1422344" lvl="1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Two-story restaurant</a:t>
            </a:r>
          </a:p>
          <a:p>
            <a:pPr marL="1422344" lvl="1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Café/marina office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Marina – 103 slips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19AE4-DB2C-E022-3FF3-8F1CEF520A4A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0035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502992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2800" b="0">
                <a:latin typeface="Roboto Light" panose="02000000000000000000" pitchFamily="2" charset="0"/>
                <a:ea typeface="Roboto Light" panose="02000000000000000000" pitchFamily="2" charset="0"/>
              </a:rPr>
              <a:t>Traffic Impact Analysis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7C5B3D1-F8D2-67CA-01B7-2EAFE1A2BBE2}"/>
              </a:ext>
            </a:extLst>
          </p:cNvPr>
          <p:cNvSpPr txBox="1">
            <a:spLocks/>
          </p:cNvSpPr>
          <p:nvPr/>
        </p:nvSpPr>
        <p:spPr>
          <a:xfrm>
            <a:off x="180765" y="1810511"/>
            <a:ext cx="8720639" cy="47862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Scope of Study</a:t>
            </a:r>
          </a:p>
          <a:p>
            <a:pPr marL="643435" lvl="5" indent="-507974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Coordinated with City on Study Area</a:t>
            </a:r>
          </a:p>
          <a:p>
            <a:pPr marL="643435" lvl="5" indent="-507974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Meets Mandeville CLURO requirements</a:t>
            </a:r>
          </a:p>
          <a:p>
            <a:pPr marL="643435" lvl="5" indent="-507974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Based on Industry Standards</a:t>
            </a:r>
          </a:p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endParaRPr lang="en-US" sz="900" b="1" dirty="0">
              <a:solidFill>
                <a:srgbClr val="263248"/>
              </a:solidFill>
              <a:latin typeface="Roboto Light" panose="02000000000000000000" pitchFamily="2" charset="0"/>
              <a:ea typeface="Roboto Light" panose="02000000000000000000" pitchFamily="2" charset="0"/>
              <a:sym typeface="Roboto Condensed Light"/>
            </a:endParaRPr>
          </a:p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Urban Systems, Inc.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Locally owned and operated since 1974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Staff on project team has over 35+ years combined Traffic Engineering experience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Professional Engineers and Professional Traffic Operations Engineers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Team member lived in Lewisburg </a:t>
            </a: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neighborhood near </a:t>
            </a:r>
            <a:r>
              <a:rPr lang="en-US" sz="2000" b="1" dirty="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Mandeville</a:t>
            </a:r>
          </a:p>
          <a:p>
            <a:pPr marL="135461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endParaRPr lang="en-US" sz="2000" b="1" dirty="0">
              <a:solidFill>
                <a:srgbClr val="263248"/>
              </a:solidFill>
              <a:latin typeface="Roboto Light" panose="02000000000000000000" pitchFamily="2" charset="0"/>
              <a:ea typeface="Roboto Light" panose="02000000000000000000" pitchFamily="2" charset="0"/>
              <a:sym typeface="Roboto Condensed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0F3C4-3EE7-FDD1-F06A-F6DDCE46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404" y="1116116"/>
            <a:ext cx="3222833" cy="4261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EC624-F0B1-F1A9-FEF7-A83332802770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4038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484331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Roboto Condensed"/>
              </a:rPr>
              <a:t>Data Collection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067AB-13D7-6AEF-2AA3-9AC2265B3B00}"/>
              </a:ext>
            </a:extLst>
          </p:cNvPr>
          <p:cNvSpPr txBox="1"/>
          <p:nvPr/>
        </p:nvSpPr>
        <p:spPr>
          <a:xfrm>
            <a:off x="104427" y="2081194"/>
            <a:ext cx="6092889" cy="4060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Counts in October 2022 </a:t>
            </a:r>
          </a:p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Field Observations</a:t>
            </a:r>
          </a:p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Historic Traffic Counts </a:t>
            </a:r>
          </a:p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Regional Planning Commission Model </a:t>
            </a:r>
          </a:p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ITE Trip Generation</a:t>
            </a:r>
          </a:p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Crash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3FE0E-75D2-A89F-CF13-95EDE2AC819F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003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484331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Roboto Condensed"/>
              </a:rPr>
              <a:t>Data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CA6E5-0E22-E835-3E95-174E9E51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63" y="0"/>
            <a:ext cx="8914474" cy="6849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13946-0E8F-8E5F-4C55-6AFFD4EA1A5C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0304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457698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lang="en-US" sz="2800" b="0">
                <a:latin typeface="Roboto Light" panose="02000000000000000000" pitchFamily="2" charset="0"/>
                <a:ea typeface="Roboto Light" panose="02000000000000000000" pitchFamily="2" charset="0"/>
              </a:rPr>
              <a:t>Trip Generation Estimates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sym typeface="Roboto Condens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64212-25F0-1324-9162-10C823265F7E}"/>
              </a:ext>
            </a:extLst>
          </p:cNvPr>
          <p:cNvSpPr txBox="1"/>
          <p:nvPr/>
        </p:nvSpPr>
        <p:spPr>
          <a:xfrm>
            <a:off x="6889898" y="1196975"/>
            <a:ext cx="4244636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Industry Standard based on Institute of Transportation Engineers 11</a:t>
            </a:r>
            <a:r>
              <a:rPr lang="en-US" sz="2400" b="1" baseline="30000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th</a:t>
            </a: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Edition Trip Generation Manual</a:t>
            </a:r>
          </a:p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Proposed Operations</a:t>
            </a:r>
          </a:p>
          <a:p>
            <a:pPr marL="812760" marR="0" lvl="0" indent="-677299" fontAlgn="auto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Conservative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A0274-24C6-6926-7AB0-8E88C2185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" t="1564" r="3805" b="2582"/>
          <a:stretch/>
        </p:blipFill>
        <p:spPr>
          <a:xfrm>
            <a:off x="606056" y="0"/>
            <a:ext cx="5677786" cy="6873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A560C-968D-724C-4365-3B95BA43BA48}"/>
              </a:ext>
            </a:extLst>
          </p:cNvPr>
          <p:cNvSpPr txBox="1"/>
          <p:nvPr/>
        </p:nvSpPr>
        <p:spPr>
          <a:xfrm>
            <a:off x="9679709" y="6215636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8443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500ebb-1587-44e2-a3a0-a56cb1c00ab3" xsi:nil="true"/>
    <lcf76f155ced4ddcb4097134ff3c332f xmlns="a5ea84a4-2dd0-476e-b63a-b482ef36802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76AAE5DF249408366C2008F145B13" ma:contentTypeVersion="16" ma:contentTypeDescription="Create a new document." ma:contentTypeScope="" ma:versionID="4a77491c8f6f16326e4f235ec4653a6c">
  <xsd:schema xmlns:xsd="http://www.w3.org/2001/XMLSchema" xmlns:xs="http://www.w3.org/2001/XMLSchema" xmlns:p="http://schemas.microsoft.com/office/2006/metadata/properties" xmlns:ns2="a5ea84a4-2dd0-476e-b63a-b482ef368023" xmlns:ns3="a7500ebb-1587-44e2-a3a0-a56cb1c00ab3" targetNamespace="http://schemas.microsoft.com/office/2006/metadata/properties" ma:root="true" ma:fieldsID="3f7c80fd4b7797af12be1916ed318cd6" ns2:_="" ns3:_="">
    <xsd:import namespace="a5ea84a4-2dd0-476e-b63a-b482ef368023"/>
    <xsd:import namespace="a7500ebb-1587-44e2-a3a0-a56cb1c00a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a84a4-2dd0-476e-b63a-b482ef3680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15a2514-b982-49d1-a655-cde512a4f1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00ebb-1587-44e2-a3a0-a56cb1c00ab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f534f8d-07e6-4fbe-bdf9-8cc95cccd89b}" ma:internalName="TaxCatchAll" ma:showField="CatchAllData" ma:web="a7500ebb-1587-44e2-a3a0-a56cb1c00a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3234DD-0B2C-4799-9BAF-76DD36091C32}">
  <ds:schemaRefs>
    <ds:schemaRef ds:uri="a5ea84a4-2dd0-476e-b63a-b482ef368023"/>
    <ds:schemaRef ds:uri="a7500ebb-1587-44e2-a3a0-a56cb1c00ab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7B31B4-EC91-4319-98DC-39E97B8E088C}">
  <ds:schemaRefs>
    <ds:schemaRef ds:uri="a5ea84a4-2dd0-476e-b63a-b482ef368023"/>
    <ds:schemaRef ds:uri="a7500ebb-1587-44e2-a3a0-a56cb1c00a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6262CC-5D06-4EFA-B0D6-38FC9F9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285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Arvo</vt:lpstr>
      <vt:lpstr>Calibri</vt:lpstr>
      <vt:lpstr>Calibri Light</vt:lpstr>
      <vt:lpstr>Roboto Condensed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 McKay</dc:creator>
  <cp:lastModifiedBy>Alex Weiner</cp:lastModifiedBy>
  <cp:revision>2</cp:revision>
  <cp:lastPrinted>2022-10-12T15:54:01Z</cp:lastPrinted>
  <dcterms:created xsi:type="dcterms:W3CDTF">2022-10-07T13:20:05Z</dcterms:created>
  <dcterms:modified xsi:type="dcterms:W3CDTF">2023-02-16T17:25:43Z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0x010100EB376AAE5DF249408366C2008F145B13</vt:lpwstr>
  </property>
  <property fmtid="{D5CDD505-2E9C-101B-9397-08002B2CF9AE}" pid="3" name="MediaServiceImageTags">
    <vt:lpwstr/>
  </property>
</Properties>
</file>