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1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15" y="0"/>
                </a:lnTo>
                <a:close/>
              </a:path>
            </a:pathLst>
          </a:custGeom>
          <a:solidFill>
            <a:srgbClr val="5B65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51" y="0"/>
                </a:moveTo>
                <a:lnTo>
                  <a:pt x="7245096" y="0"/>
                </a:lnTo>
                <a:lnTo>
                  <a:pt x="7238987" y="0"/>
                </a:lnTo>
                <a:lnTo>
                  <a:pt x="0" y="0"/>
                </a:lnTo>
                <a:lnTo>
                  <a:pt x="0" y="1769364"/>
                </a:lnTo>
                <a:lnTo>
                  <a:pt x="7238987" y="1769364"/>
                </a:lnTo>
                <a:lnTo>
                  <a:pt x="7245096" y="1769364"/>
                </a:lnTo>
                <a:lnTo>
                  <a:pt x="7245096" y="1763255"/>
                </a:lnTo>
                <a:lnTo>
                  <a:pt x="900835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400288" y="507491"/>
            <a:ext cx="1030605" cy="1030605"/>
          </a:xfrm>
          <a:custGeom>
            <a:avLst/>
            <a:gdLst/>
            <a:ahLst/>
            <a:cxnLst/>
            <a:rect l="l" t="t" r="r" b="b"/>
            <a:pathLst>
              <a:path w="1030604" h="1030605">
                <a:moveTo>
                  <a:pt x="1030224" y="0"/>
                </a:moveTo>
                <a:lnTo>
                  <a:pt x="0" y="0"/>
                </a:lnTo>
                <a:lnTo>
                  <a:pt x="0" y="1030224"/>
                </a:lnTo>
                <a:lnTo>
                  <a:pt x="1030224" y="0"/>
                </a:lnTo>
                <a:close/>
              </a:path>
            </a:pathLst>
          </a:custGeom>
          <a:solidFill>
            <a:srgbClr val="859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295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2C35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474695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317" y="0"/>
                </a:moveTo>
                <a:lnTo>
                  <a:pt x="894588" y="0"/>
                </a:lnTo>
                <a:lnTo>
                  <a:pt x="891552" y="0"/>
                </a:lnTo>
                <a:lnTo>
                  <a:pt x="891552" y="3035"/>
                </a:lnTo>
                <a:lnTo>
                  <a:pt x="0" y="894588"/>
                </a:lnTo>
                <a:lnTo>
                  <a:pt x="891552" y="894588"/>
                </a:lnTo>
                <a:lnTo>
                  <a:pt x="894588" y="894588"/>
                </a:lnTo>
                <a:lnTo>
                  <a:pt x="2717317" y="894588"/>
                </a:lnTo>
                <a:lnTo>
                  <a:pt x="2717317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265919" y="6195059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4" h="407034">
                <a:moveTo>
                  <a:pt x="406907" y="0"/>
                </a:moveTo>
                <a:lnTo>
                  <a:pt x="0" y="406907"/>
                </a:lnTo>
                <a:lnTo>
                  <a:pt x="406907" y="406907"/>
                </a:lnTo>
                <a:lnTo>
                  <a:pt x="406907" y="0"/>
                </a:lnTo>
                <a:close/>
              </a:path>
            </a:pathLst>
          </a:custGeom>
          <a:solidFill>
            <a:srgbClr val="495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9619" y="169163"/>
            <a:ext cx="1041400" cy="346075"/>
          </a:xfrm>
          <a:custGeom>
            <a:avLst/>
            <a:gdLst/>
            <a:ahLst/>
            <a:cxnLst/>
            <a:rect l="l" t="t" r="r" b="b"/>
            <a:pathLst>
              <a:path w="1041400" h="346075">
                <a:moveTo>
                  <a:pt x="337515" y="0"/>
                </a:moveTo>
                <a:lnTo>
                  <a:pt x="0" y="345947"/>
                </a:lnTo>
                <a:lnTo>
                  <a:pt x="1040891" y="345947"/>
                </a:lnTo>
                <a:lnTo>
                  <a:pt x="337515" y="0"/>
                </a:lnTo>
                <a:close/>
              </a:path>
            </a:pathLst>
          </a:custGeom>
          <a:solidFill>
            <a:srgbClr val="5B65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351" y="0"/>
                </a:moveTo>
                <a:lnTo>
                  <a:pt x="7245096" y="0"/>
                </a:lnTo>
                <a:lnTo>
                  <a:pt x="7238987" y="0"/>
                </a:lnTo>
                <a:lnTo>
                  <a:pt x="0" y="0"/>
                </a:lnTo>
                <a:lnTo>
                  <a:pt x="0" y="1769364"/>
                </a:lnTo>
                <a:lnTo>
                  <a:pt x="7238987" y="1769364"/>
                </a:lnTo>
                <a:lnTo>
                  <a:pt x="7245096" y="1769364"/>
                </a:lnTo>
                <a:lnTo>
                  <a:pt x="7245096" y="1763255"/>
                </a:lnTo>
                <a:lnTo>
                  <a:pt x="900835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400288" y="507491"/>
            <a:ext cx="1030605" cy="1030605"/>
          </a:xfrm>
          <a:custGeom>
            <a:avLst/>
            <a:gdLst/>
            <a:ahLst/>
            <a:cxnLst/>
            <a:rect l="l" t="t" r="r" b="b"/>
            <a:pathLst>
              <a:path w="1030604" h="1030605">
                <a:moveTo>
                  <a:pt x="1030224" y="0"/>
                </a:moveTo>
                <a:lnTo>
                  <a:pt x="0" y="0"/>
                </a:lnTo>
                <a:lnTo>
                  <a:pt x="0" y="1030224"/>
                </a:lnTo>
                <a:lnTo>
                  <a:pt x="1030224" y="0"/>
                </a:lnTo>
                <a:close/>
              </a:path>
            </a:pathLst>
          </a:custGeom>
          <a:solidFill>
            <a:srgbClr val="859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262871" y="6597395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779" y="0"/>
                </a:moveTo>
                <a:lnTo>
                  <a:pt x="0" y="0"/>
                </a:lnTo>
                <a:lnTo>
                  <a:pt x="355295" y="175259"/>
                </a:lnTo>
                <a:lnTo>
                  <a:pt x="525779" y="0"/>
                </a:lnTo>
                <a:close/>
              </a:path>
            </a:pathLst>
          </a:custGeom>
          <a:solidFill>
            <a:srgbClr val="2C35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474695" y="5963411"/>
            <a:ext cx="2717800" cy="894715"/>
          </a:xfrm>
          <a:custGeom>
            <a:avLst/>
            <a:gdLst/>
            <a:ahLst/>
            <a:cxnLst/>
            <a:rect l="l" t="t" r="r" b="b"/>
            <a:pathLst>
              <a:path w="2717800" h="894715">
                <a:moveTo>
                  <a:pt x="2717317" y="0"/>
                </a:moveTo>
                <a:lnTo>
                  <a:pt x="894588" y="0"/>
                </a:lnTo>
                <a:lnTo>
                  <a:pt x="891552" y="0"/>
                </a:lnTo>
                <a:lnTo>
                  <a:pt x="891552" y="3035"/>
                </a:lnTo>
                <a:lnTo>
                  <a:pt x="0" y="894588"/>
                </a:lnTo>
                <a:lnTo>
                  <a:pt x="891552" y="894588"/>
                </a:lnTo>
                <a:lnTo>
                  <a:pt x="894588" y="894588"/>
                </a:lnTo>
                <a:lnTo>
                  <a:pt x="2717317" y="894588"/>
                </a:lnTo>
                <a:lnTo>
                  <a:pt x="2717317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265920" y="6195059"/>
            <a:ext cx="2926080" cy="407034"/>
          </a:xfrm>
          <a:custGeom>
            <a:avLst/>
            <a:gdLst/>
            <a:ahLst/>
            <a:cxnLst/>
            <a:rect l="l" t="t" r="r" b="b"/>
            <a:pathLst>
              <a:path w="2926079" h="407034">
                <a:moveTo>
                  <a:pt x="2926080" y="0"/>
                </a:moveTo>
                <a:lnTo>
                  <a:pt x="406908" y="0"/>
                </a:lnTo>
                <a:lnTo>
                  <a:pt x="397764" y="0"/>
                </a:lnTo>
                <a:lnTo>
                  <a:pt x="397764" y="9144"/>
                </a:lnTo>
                <a:lnTo>
                  <a:pt x="0" y="406908"/>
                </a:lnTo>
                <a:lnTo>
                  <a:pt x="397764" y="406908"/>
                </a:lnTo>
                <a:lnTo>
                  <a:pt x="406908" y="406908"/>
                </a:lnTo>
                <a:lnTo>
                  <a:pt x="2926080" y="406908"/>
                </a:lnTo>
                <a:lnTo>
                  <a:pt x="2926080" y="0"/>
                </a:lnTo>
                <a:close/>
              </a:path>
            </a:pathLst>
          </a:custGeom>
          <a:solidFill>
            <a:srgbClr val="495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077" y="1018683"/>
            <a:ext cx="1787525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7528" y="522732"/>
            <a:ext cx="4295785" cy="37947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027" y="5726759"/>
            <a:ext cx="2237590" cy="95532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1291" y="5748528"/>
            <a:ext cx="3709416" cy="55016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56788" y="5469635"/>
            <a:ext cx="2336837" cy="765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9656"/>
            <a:ext cx="12191999" cy="64586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A8A8A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05388" y="647642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25">
                <a:solidFill>
                  <a:srgbClr val="8A8A8A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0964" y="239268"/>
            <a:ext cx="4250435" cy="63809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4676" y="239269"/>
            <a:ext cx="4248911" cy="63794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892" y="1265571"/>
            <a:ext cx="227203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47955" marR="5080" indent="-135890">
              <a:lnSpc>
                <a:spcPts val="3890"/>
              </a:lnSpc>
              <a:spcBef>
                <a:spcPts val="585"/>
              </a:spcBef>
            </a:pPr>
            <a:r>
              <a:rPr dirty="0" spc="80"/>
              <a:t>Trees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155"/>
              <a:t> </a:t>
            </a:r>
            <a:r>
              <a:rPr dirty="0" spc="120"/>
              <a:t>be </a:t>
            </a:r>
            <a:r>
              <a:rPr dirty="0" spc="80"/>
              <a:t>preserved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algn="ctr" marL="12700" marR="5080" indent="-1270">
              <a:lnSpc>
                <a:spcPts val="3890"/>
              </a:lnSpc>
              <a:spcBef>
                <a:spcPts val="585"/>
              </a:spcBef>
            </a:pPr>
            <a:r>
              <a:rPr dirty="0" spc="80"/>
              <a:t>Trees</a:t>
            </a:r>
            <a:r>
              <a:rPr dirty="0" spc="-114"/>
              <a:t> </a:t>
            </a:r>
            <a:r>
              <a:rPr dirty="0" spc="-25"/>
              <a:t>to </a:t>
            </a:r>
            <a:r>
              <a:rPr dirty="0" spc="120"/>
              <a:t>be </a:t>
            </a:r>
            <a:r>
              <a:rPr dirty="0" spc="90"/>
              <a:t>removed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A8A8A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40" y="205740"/>
            <a:ext cx="4834127" cy="64465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6412" y="205740"/>
            <a:ext cx="4834127" cy="6446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A8A8A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20" y="353568"/>
            <a:ext cx="4611611" cy="615086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8500" y="353568"/>
            <a:ext cx="4613148" cy="61508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algn="ctr" marL="12700" marR="5080" indent="-1270">
              <a:lnSpc>
                <a:spcPts val="3890"/>
              </a:lnSpc>
              <a:spcBef>
                <a:spcPts val="585"/>
              </a:spcBef>
            </a:pPr>
            <a:r>
              <a:rPr dirty="0" spc="80"/>
              <a:t>Trees</a:t>
            </a:r>
            <a:r>
              <a:rPr dirty="0" spc="-114"/>
              <a:t> </a:t>
            </a:r>
            <a:r>
              <a:rPr dirty="0" spc="-25"/>
              <a:t>to </a:t>
            </a:r>
            <a:r>
              <a:rPr dirty="0" spc="120"/>
              <a:t>be </a:t>
            </a:r>
            <a:r>
              <a:rPr dirty="0" spc="90"/>
              <a:t>removed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90" y="1384808"/>
            <a:ext cx="30937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30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Year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HEALTY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Live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Oak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59435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844" y="0"/>
            <a:ext cx="1011631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/>
          <a:solidFill>
            <a:srgbClr val="859280"/>
          </a:solidFill>
        </p:spPr>
        <p:txBody>
          <a:bodyPr wrap="square" lIns="0" tIns="241935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905"/>
              </a:spcBef>
            </a:pPr>
            <a:r>
              <a:rPr dirty="0" sz="3200" spc="135">
                <a:solidFill>
                  <a:srgbClr val="FFFFFF"/>
                </a:solidFill>
              </a:rPr>
              <a:t>Sucette</a:t>
            </a:r>
            <a:r>
              <a:rPr dirty="0" sz="3200" spc="-12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Harbor</a:t>
            </a:r>
            <a:r>
              <a:rPr dirty="0" sz="3200" spc="-105">
                <a:solidFill>
                  <a:srgbClr val="FFFFFF"/>
                </a:solidFill>
              </a:rPr>
              <a:t> </a:t>
            </a:r>
            <a:r>
              <a:rPr dirty="0" sz="3200" spc="480">
                <a:solidFill>
                  <a:srgbClr val="FFFFFF"/>
                </a:solidFill>
              </a:rPr>
              <a:t>–</a:t>
            </a:r>
            <a:r>
              <a:rPr dirty="0" sz="3200" spc="-75">
                <a:solidFill>
                  <a:srgbClr val="FFFFFF"/>
                </a:solidFill>
              </a:rPr>
              <a:t> </a:t>
            </a:r>
            <a:r>
              <a:rPr dirty="0" sz="3200" spc="165">
                <a:solidFill>
                  <a:srgbClr val="FFFFFF"/>
                </a:solidFill>
              </a:rPr>
              <a:t>Estimated</a:t>
            </a:r>
            <a:r>
              <a:rPr dirty="0" sz="3200" spc="-110">
                <a:solidFill>
                  <a:srgbClr val="FFFFFF"/>
                </a:solidFill>
              </a:rPr>
              <a:t> </a:t>
            </a:r>
            <a:r>
              <a:rPr dirty="0" sz="3200" spc="155">
                <a:solidFill>
                  <a:srgbClr val="FFFFFF"/>
                </a:solidFill>
              </a:rPr>
              <a:t>Economic</a:t>
            </a:r>
            <a:r>
              <a:rPr dirty="0" sz="3200" spc="-100">
                <a:solidFill>
                  <a:srgbClr val="FFFFFF"/>
                </a:solidFill>
              </a:rPr>
              <a:t> </a:t>
            </a:r>
            <a:r>
              <a:rPr dirty="0" sz="3200" spc="170">
                <a:solidFill>
                  <a:srgbClr val="FFFFFF"/>
                </a:solidFill>
              </a:rPr>
              <a:t>Impact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664053" y="1836290"/>
            <a:ext cx="2919730" cy="784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dirty="0" u="sng" sz="1600" spc="7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Estimated</a:t>
            </a:r>
            <a:r>
              <a:rPr dirty="0" u="sng" sz="1600" spc="12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Annual</a:t>
            </a:r>
            <a:r>
              <a:rPr dirty="0" u="sng" sz="1600" spc="1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Property</a:t>
            </a:r>
            <a:r>
              <a:rPr dirty="0" u="sng" sz="1600" spc="1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-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Tax: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250">
                <a:latin typeface="Gill Sans MT"/>
                <a:cs typeface="Gill Sans MT"/>
              </a:rPr>
              <a:t>Combined</a:t>
            </a:r>
            <a:r>
              <a:rPr dirty="0" sz="1250" spc="90">
                <a:latin typeface="Gill Sans MT"/>
                <a:cs typeface="Gill Sans MT"/>
              </a:rPr>
              <a:t> </a:t>
            </a:r>
            <a:r>
              <a:rPr dirty="0" sz="1250">
                <a:latin typeface="Gill Sans MT"/>
                <a:cs typeface="Gill Sans MT"/>
              </a:rPr>
              <a:t>between</a:t>
            </a:r>
            <a:r>
              <a:rPr dirty="0" sz="1250" spc="110">
                <a:latin typeface="Gill Sans MT"/>
                <a:cs typeface="Gill Sans MT"/>
              </a:rPr>
              <a:t> </a:t>
            </a:r>
            <a:r>
              <a:rPr dirty="0" sz="1250" spc="50">
                <a:latin typeface="Gill Sans MT"/>
                <a:cs typeface="Gill Sans MT"/>
              </a:rPr>
              <a:t>all</a:t>
            </a:r>
            <a:r>
              <a:rPr dirty="0" sz="1250" spc="90">
                <a:latin typeface="Gill Sans MT"/>
                <a:cs typeface="Gill Sans MT"/>
              </a:rPr>
              <a:t> </a:t>
            </a:r>
            <a:r>
              <a:rPr dirty="0" sz="1250">
                <a:latin typeface="Gill Sans MT"/>
                <a:cs typeface="Gill Sans MT"/>
              </a:rPr>
              <a:t>outlets:</a:t>
            </a:r>
            <a:r>
              <a:rPr dirty="0" sz="1250" spc="120">
                <a:latin typeface="Gill Sans MT"/>
                <a:cs typeface="Gill Sans MT"/>
              </a:rPr>
              <a:t> </a:t>
            </a:r>
            <a:r>
              <a:rPr dirty="0" sz="1250" spc="-10">
                <a:latin typeface="Gill Sans MT"/>
                <a:cs typeface="Gill Sans MT"/>
              </a:rPr>
              <a:t>$500,000</a:t>
            </a:r>
            <a:endParaRPr sz="1250">
              <a:latin typeface="Gill Sans MT"/>
              <a:cs typeface="Gill Sans MT"/>
            </a:endParaRPr>
          </a:p>
          <a:p>
            <a:pPr marL="2402840">
              <a:lnSpc>
                <a:spcPct val="100000"/>
              </a:lnSpc>
              <a:spcBef>
                <a:spcPts val="160"/>
              </a:spcBef>
            </a:pPr>
            <a:r>
              <a:rPr dirty="0" sz="1250" spc="55">
                <a:latin typeface="Gill Sans MT"/>
                <a:cs typeface="Gill Sans MT"/>
              </a:rPr>
              <a:t>Millage</a:t>
            </a:r>
            <a:endParaRPr sz="1250">
              <a:latin typeface="Gill Sans MT"/>
              <a:cs typeface="Gill Sans MT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814759" y="2583657"/>
          <a:ext cx="3724275" cy="39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390"/>
                <a:gridCol w="1270635"/>
                <a:gridCol w="1161414"/>
              </a:tblGrid>
              <a:tr h="198755">
                <a:tc>
                  <a:txBody>
                    <a:bodyPr/>
                    <a:lstStyle/>
                    <a:p>
                      <a:pPr marL="31750">
                        <a:lnSpc>
                          <a:spcPts val="1410"/>
                        </a:lnSpc>
                      </a:pPr>
                      <a:r>
                        <a:rPr dirty="0" sz="1250" spc="60">
                          <a:latin typeface="Gill Sans MT"/>
                          <a:cs typeface="Gill Sans MT"/>
                        </a:rPr>
                        <a:t>State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0965">
                        <a:lnSpc>
                          <a:spcPts val="1410"/>
                        </a:lnSpc>
                      </a:pPr>
                      <a:r>
                        <a:rPr dirty="0" sz="1250" spc="30">
                          <a:latin typeface="Gill Sans MT"/>
                          <a:cs typeface="Gill Sans MT"/>
                        </a:rPr>
                        <a:t>4.45%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10"/>
                        </a:lnSpc>
                        <a:tabLst>
                          <a:tab pos="466090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356,000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198755">
                <a:tc>
                  <a:txBody>
                    <a:bodyPr/>
                    <a:lstStyle/>
                    <a:p>
                      <a:pPr marL="31750">
                        <a:lnSpc>
                          <a:spcPts val="1455"/>
                        </a:lnSpc>
                        <a:spcBef>
                          <a:spcPts val="10"/>
                        </a:spcBef>
                      </a:pPr>
                      <a:r>
                        <a:rPr dirty="0" sz="1250" spc="50">
                          <a:latin typeface="Gill Sans MT"/>
                          <a:cs typeface="Gill Sans MT"/>
                        </a:rPr>
                        <a:t>Parish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r" marR="100330">
                        <a:lnSpc>
                          <a:spcPts val="1455"/>
                        </a:lnSpc>
                        <a:spcBef>
                          <a:spcPts val="10"/>
                        </a:spcBef>
                      </a:pPr>
                      <a:r>
                        <a:rPr dirty="0" sz="1250" spc="30">
                          <a:latin typeface="Gill Sans MT"/>
                          <a:cs typeface="Gill Sans MT"/>
                        </a:rPr>
                        <a:t>4.25%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55"/>
                        </a:lnSpc>
                        <a:spcBef>
                          <a:spcPts val="10"/>
                        </a:spcBef>
                        <a:tabLst>
                          <a:tab pos="466090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340,000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1270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692900" y="1836290"/>
            <a:ext cx="5444490" cy="2705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Ongoing</a:t>
            </a:r>
            <a:r>
              <a:rPr dirty="0" u="sng" sz="1600" spc="1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Operations</a:t>
            </a:r>
            <a:r>
              <a:rPr dirty="0" u="sng" sz="1600" spc="13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12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Sales</a:t>
            </a:r>
            <a:r>
              <a:rPr dirty="0" u="sng" sz="1600" spc="13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-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Tax:</a:t>
            </a:r>
            <a:endParaRPr sz="1600">
              <a:latin typeface="Gill Sans MT"/>
              <a:cs typeface="Gill Sans MT"/>
            </a:endParaRPr>
          </a:p>
          <a:p>
            <a:pPr marL="45085">
              <a:lnSpc>
                <a:spcPct val="100000"/>
              </a:lnSpc>
              <a:spcBef>
                <a:spcPts val="1295"/>
              </a:spcBef>
            </a:pPr>
            <a:r>
              <a:rPr dirty="0" sz="1600" spc="120">
                <a:latin typeface="Gill Sans MT"/>
                <a:cs typeface="Gill Sans MT"/>
              </a:rPr>
              <a:t>Sales</a:t>
            </a:r>
            <a:r>
              <a:rPr dirty="0" sz="1600" spc="30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tax</a:t>
            </a:r>
            <a:r>
              <a:rPr dirty="0" sz="1600" spc="15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rate:</a:t>
            </a:r>
            <a:r>
              <a:rPr dirty="0" sz="1600" spc="30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9.2%</a:t>
            </a:r>
            <a:r>
              <a:rPr dirty="0" sz="1600" spc="20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on</a:t>
            </a:r>
            <a:r>
              <a:rPr dirty="0" sz="1600" spc="25">
                <a:latin typeface="Gill Sans MT"/>
                <a:cs typeface="Gill Sans MT"/>
              </a:rPr>
              <a:t> </a:t>
            </a:r>
            <a:r>
              <a:rPr dirty="0" sz="1600" spc="75">
                <a:latin typeface="Gill Sans MT"/>
                <a:cs typeface="Gill Sans MT"/>
              </a:rPr>
              <a:t>estimated</a:t>
            </a:r>
            <a:r>
              <a:rPr dirty="0" sz="1600" spc="30">
                <a:latin typeface="Gill Sans MT"/>
                <a:cs typeface="Gill Sans MT"/>
              </a:rPr>
              <a:t> </a:t>
            </a:r>
            <a:r>
              <a:rPr dirty="0" sz="1600" spc="50">
                <a:latin typeface="Gill Sans MT"/>
                <a:cs typeface="Gill Sans MT"/>
              </a:rPr>
              <a:t>$8</a:t>
            </a:r>
            <a:r>
              <a:rPr dirty="0" sz="1600" spc="25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million</a:t>
            </a:r>
            <a:r>
              <a:rPr dirty="0" sz="1600" spc="30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in</a:t>
            </a:r>
            <a:r>
              <a:rPr dirty="0" sz="1600" spc="25">
                <a:latin typeface="Gill Sans MT"/>
                <a:cs typeface="Gill Sans MT"/>
              </a:rPr>
              <a:t> </a:t>
            </a:r>
            <a:r>
              <a:rPr dirty="0" sz="1600" spc="-10">
                <a:latin typeface="Gill Sans MT"/>
                <a:cs typeface="Gill Sans MT"/>
              </a:rPr>
              <a:t>revenue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Gill Sans MT"/>
              <a:cs typeface="Gill Sans MT"/>
            </a:endParaRPr>
          </a:p>
          <a:p>
            <a:pPr algn="ctr" marR="1597660">
              <a:lnSpc>
                <a:spcPct val="100000"/>
              </a:lnSpc>
              <a:tabLst>
                <a:tab pos="2069464" algn="l"/>
                <a:tab pos="2703830" algn="l"/>
                <a:tab pos="3258185" algn="l"/>
              </a:tabLst>
            </a:pPr>
            <a:r>
              <a:rPr dirty="0" u="sng" sz="1250" spc="2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 </a:t>
            </a:r>
            <a:r>
              <a:rPr dirty="0" u="sng" sz="1250" spc="-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City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sng" sz="1250" spc="3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0.50%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sng" sz="1250" spc="-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$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sng" sz="125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40,000</a:t>
            </a:r>
            <a:r>
              <a:rPr dirty="0" u="sng" sz="1250" spc="5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endParaRPr sz="1250">
              <a:latin typeface="Gill Sans MT"/>
              <a:cs typeface="Gill Sans MT"/>
            </a:endParaRPr>
          </a:p>
          <a:p>
            <a:pPr algn="ctr" marR="1552575">
              <a:lnSpc>
                <a:spcPct val="100000"/>
              </a:lnSpc>
              <a:spcBef>
                <a:spcPts val="165"/>
              </a:spcBef>
              <a:tabLst>
                <a:tab pos="1884045" algn="l"/>
                <a:tab pos="2571115" algn="l"/>
                <a:tab pos="2958465" algn="l"/>
              </a:tabLst>
            </a:pPr>
            <a:r>
              <a:rPr dirty="0" sz="1250" spc="85">
                <a:latin typeface="Gill Sans MT"/>
                <a:cs typeface="Gill Sans MT"/>
              </a:rPr>
              <a:t>Total</a:t>
            </a:r>
            <a:r>
              <a:rPr dirty="0" sz="1250" spc="65">
                <a:latin typeface="Gill Sans MT"/>
                <a:cs typeface="Gill Sans MT"/>
              </a:rPr>
              <a:t> </a:t>
            </a:r>
            <a:r>
              <a:rPr dirty="0" sz="1250" spc="110">
                <a:latin typeface="Gill Sans MT"/>
                <a:cs typeface="Gill Sans MT"/>
              </a:rPr>
              <a:t>Estimated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100">
                <a:latin typeface="Gill Sans MT"/>
                <a:cs typeface="Gill Sans MT"/>
              </a:rPr>
              <a:t>9.20%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-50">
                <a:latin typeface="Gill Sans MT"/>
                <a:cs typeface="Gill Sans MT"/>
              </a:rPr>
              <a:t>$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100">
                <a:latin typeface="Gill Sans MT"/>
                <a:cs typeface="Gill Sans MT"/>
              </a:rPr>
              <a:t>736,000</a:t>
            </a:r>
            <a:endParaRPr sz="12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850">
              <a:latin typeface="Gill Sans MT"/>
              <a:cs typeface="Gill Sans MT"/>
            </a:endParaRPr>
          </a:p>
          <a:p>
            <a:pPr marL="45085">
              <a:lnSpc>
                <a:spcPct val="100000"/>
              </a:lnSpc>
            </a:pPr>
            <a:r>
              <a:rPr dirty="0" u="sng" sz="1600" spc="-5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One-</a:t>
            </a:r>
            <a:r>
              <a:rPr dirty="0" u="sng" sz="1600" spc="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Time</a:t>
            </a:r>
            <a:r>
              <a:rPr dirty="0" u="sng" sz="1600" spc="5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Construction</a:t>
            </a:r>
            <a:r>
              <a:rPr dirty="0" u="sng" sz="1600" spc="2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6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Materials </a:t>
            </a:r>
            <a:r>
              <a:rPr dirty="0" u="sng" sz="1600" spc="12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Sales</a:t>
            </a:r>
            <a:r>
              <a:rPr dirty="0" u="sng" sz="1600" spc="4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-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Tax:</a:t>
            </a:r>
            <a:endParaRPr sz="1600">
              <a:latin typeface="Gill Sans MT"/>
              <a:cs typeface="Gill Sans MT"/>
            </a:endParaRPr>
          </a:p>
          <a:p>
            <a:pPr marL="45085">
              <a:lnSpc>
                <a:spcPct val="100000"/>
              </a:lnSpc>
              <a:spcBef>
                <a:spcPts val="1295"/>
              </a:spcBef>
            </a:pPr>
            <a:r>
              <a:rPr dirty="0" sz="1600" spc="120">
                <a:latin typeface="Gill Sans MT"/>
                <a:cs typeface="Gill Sans MT"/>
              </a:rPr>
              <a:t>Sales</a:t>
            </a:r>
            <a:r>
              <a:rPr dirty="0" sz="1600" spc="25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tax</a:t>
            </a:r>
            <a:r>
              <a:rPr dirty="0" sz="1600" spc="10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rate:</a:t>
            </a:r>
            <a:r>
              <a:rPr dirty="0" sz="1600" spc="20">
                <a:latin typeface="Gill Sans MT"/>
                <a:cs typeface="Gill Sans MT"/>
              </a:rPr>
              <a:t> </a:t>
            </a:r>
            <a:r>
              <a:rPr dirty="0" sz="1600" spc="65">
                <a:latin typeface="Gill Sans MT"/>
                <a:cs typeface="Gill Sans MT"/>
              </a:rPr>
              <a:t>9.2%</a:t>
            </a:r>
            <a:r>
              <a:rPr dirty="0" sz="1600" spc="15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on</a:t>
            </a:r>
            <a:r>
              <a:rPr dirty="0" sz="1600" spc="25">
                <a:latin typeface="Gill Sans MT"/>
                <a:cs typeface="Gill Sans MT"/>
              </a:rPr>
              <a:t> </a:t>
            </a:r>
            <a:r>
              <a:rPr dirty="0" sz="1600" spc="75">
                <a:latin typeface="Gill Sans MT"/>
                <a:cs typeface="Gill Sans MT"/>
              </a:rPr>
              <a:t>estimated</a:t>
            </a:r>
            <a:r>
              <a:rPr dirty="0" sz="1600" spc="20">
                <a:latin typeface="Gill Sans MT"/>
                <a:cs typeface="Gill Sans MT"/>
              </a:rPr>
              <a:t> </a:t>
            </a:r>
            <a:r>
              <a:rPr dirty="0" sz="1600" spc="55">
                <a:latin typeface="Gill Sans MT"/>
                <a:cs typeface="Gill Sans MT"/>
              </a:rPr>
              <a:t>$75</a:t>
            </a:r>
            <a:r>
              <a:rPr dirty="0" sz="1600" spc="20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million</a:t>
            </a:r>
            <a:r>
              <a:rPr dirty="0" sz="1600" spc="25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in</a:t>
            </a:r>
            <a:r>
              <a:rPr dirty="0" sz="1600" spc="20">
                <a:latin typeface="Gill Sans MT"/>
                <a:cs typeface="Gill Sans MT"/>
              </a:rPr>
              <a:t> </a:t>
            </a:r>
            <a:r>
              <a:rPr dirty="0" sz="1600" spc="55">
                <a:latin typeface="Gill Sans MT"/>
                <a:cs typeface="Gill Sans MT"/>
              </a:rPr>
              <a:t>material</a:t>
            </a:r>
            <a:r>
              <a:rPr dirty="0" sz="1600" spc="40">
                <a:latin typeface="Gill Sans MT"/>
                <a:cs typeface="Gill Sans MT"/>
              </a:rPr>
              <a:t> </a:t>
            </a:r>
            <a:r>
              <a:rPr dirty="0" sz="1600" spc="55">
                <a:latin typeface="Gill Sans MT"/>
                <a:cs typeface="Gill Sans MT"/>
              </a:rPr>
              <a:t>cost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26395" y="2404628"/>
            <a:ext cx="81026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40">
                <a:latin typeface="Gill Sans MT"/>
                <a:cs typeface="Gill Sans MT"/>
              </a:rPr>
              <a:t>Percentage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12724" y="2404628"/>
            <a:ext cx="96710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>
                <a:latin typeface="Gill Sans MT"/>
                <a:cs typeface="Gill Sans MT"/>
              </a:rPr>
              <a:t>Tax</a:t>
            </a:r>
            <a:r>
              <a:rPr dirty="0" sz="1250" spc="75">
                <a:latin typeface="Gill Sans MT"/>
                <a:cs typeface="Gill Sans MT"/>
              </a:rPr>
              <a:t> </a:t>
            </a:r>
            <a:r>
              <a:rPr dirty="0" sz="1250" spc="-10">
                <a:latin typeface="Gill Sans MT"/>
                <a:cs typeface="Gill Sans MT"/>
              </a:rPr>
              <a:t>Proceeds</a:t>
            </a:r>
            <a:endParaRPr sz="1250">
              <a:latin typeface="Gill Sans MT"/>
              <a:cs typeface="Gill Sans MT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44529" y="2639691"/>
          <a:ext cx="5650230" cy="123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6520"/>
                <a:gridCol w="1182370"/>
                <a:gridCol w="857250"/>
                <a:gridCol w="895350"/>
              </a:tblGrid>
              <a:tr h="198120">
                <a:tc>
                  <a:txBody>
                    <a:bodyPr/>
                    <a:lstStyle/>
                    <a:p>
                      <a:pPr marL="31750">
                        <a:lnSpc>
                          <a:spcPts val="1405"/>
                        </a:lnSpc>
                      </a:pPr>
                      <a:r>
                        <a:rPr dirty="0" sz="1250" spc="50">
                          <a:latin typeface="Gill Sans MT"/>
                          <a:cs typeface="Gill Sans MT"/>
                        </a:rPr>
                        <a:t>School</a:t>
                      </a:r>
                      <a:r>
                        <a:rPr dirty="0" sz="1250" spc="-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District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78460">
                        <a:lnSpc>
                          <a:spcPts val="1405"/>
                        </a:lnSpc>
                      </a:pPr>
                      <a:r>
                        <a:rPr dirty="0" sz="1250" spc="-10">
                          <a:latin typeface="Gill Sans MT"/>
                          <a:cs typeface="Gill Sans MT"/>
                        </a:rPr>
                        <a:t>62.00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1405"/>
                        </a:lnSpc>
                      </a:pPr>
                      <a:r>
                        <a:rPr dirty="0" sz="1250" spc="40">
                          <a:latin typeface="Gill Sans MT"/>
                          <a:cs typeface="Gill Sans MT"/>
                        </a:rPr>
                        <a:t>47.4%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05"/>
                        </a:lnSpc>
                        <a:tabLst>
                          <a:tab pos="254635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237,000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2108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>
                          <a:latin typeface="Gill Sans MT"/>
                          <a:cs typeface="Gill Sans MT"/>
                        </a:rPr>
                        <a:t>Fire</a:t>
                      </a:r>
                      <a:r>
                        <a:rPr dirty="0" sz="1250" spc="-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District</a:t>
                      </a:r>
                      <a:r>
                        <a:rPr dirty="0" sz="125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10">
                          <a:latin typeface="Gill Sans MT"/>
                          <a:cs typeface="Gill Sans MT"/>
                        </a:rPr>
                        <a:t>4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10">
                          <a:latin typeface="Gill Sans MT"/>
                          <a:cs typeface="Gill Sans MT"/>
                        </a:rPr>
                        <a:t>25.38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40">
                          <a:latin typeface="Gill Sans MT"/>
                          <a:cs typeface="Gill Sans MT"/>
                        </a:rPr>
                        <a:t>19.4%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42265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97,000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</a:tr>
              <a:tr h="2108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65">
                          <a:latin typeface="Gill Sans MT"/>
                          <a:cs typeface="Gill Sans MT"/>
                        </a:rPr>
                        <a:t>St.</a:t>
                      </a:r>
                      <a:r>
                        <a:rPr dirty="0" sz="1250" spc="-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95">
                          <a:latin typeface="Gill Sans MT"/>
                          <a:cs typeface="Gill Sans MT"/>
                        </a:rPr>
                        <a:t>Tammany</a:t>
                      </a:r>
                      <a:r>
                        <a:rPr dirty="0" sz="1250" spc="-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85">
                          <a:latin typeface="Gill Sans MT"/>
                          <a:cs typeface="Gill Sans MT"/>
                        </a:rPr>
                        <a:t>Law</a:t>
                      </a:r>
                      <a:r>
                        <a:rPr dirty="0" sz="1250" spc="-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Enforcement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10">
                          <a:latin typeface="Gill Sans MT"/>
                          <a:cs typeface="Gill Sans MT"/>
                        </a:rPr>
                        <a:t>11.14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8.5%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42265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42,000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</a:tr>
              <a:tr h="2108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>
                          <a:latin typeface="Gill Sans MT"/>
                          <a:cs typeface="Gill Sans MT"/>
                        </a:rPr>
                        <a:t>City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125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40">
                          <a:latin typeface="Gill Sans MT"/>
                          <a:cs typeface="Gill Sans MT"/>
                        </a:rPr>
                        <a:t>Mandeville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8.86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6.8%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42265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34,000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</a:tr>
              <a:tr h="2108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>
                          <a:latin typeface="Gill Sans MT"/>
                          <a:cs typeface="Gill Sans MT"/>
                        </a:rPr>
                        <a:t>Recreation</a:t>
                      </a:r>
                      <a:r>
                        <a:rPr dirty="0" sz="125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District</a:t>
                      </a:r>
                      <a:r>
                        <a:rPr dirty="0" sz="125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250" spc="10">
                          <a:latin typeface="Gill Sans MT"/>
                          <a:cs typeface="Gill Sans MT"/>
                        </a:rPr>
                        <a:t>1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6.75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5.2%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42265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26,000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</a:tr>
              <a:tr h="198120">
                <a:tc>
                  <a:txBody>
                    <a:bodyPr/>
                    <a:lstStyle/>
                    <a:p>
                      <a:pPr marL="3175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dirty="0" sz="1250" spc="-10">
                          <a:latin typeface="Gill Sans MT"/>
                          <a:cs typeface="Gill Sans MT"/>
                        </a:rPr>
                        <a:t>Library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37973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5.78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dirty="0" sz="1250" spc="-20">
                          <a:latin typeface="Gill Sans MT"/>
                          <a:cs typeface="Gill Sans MT"/>
                        </a:rPr>
                        <a:t>4.4%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55"/>
                        </a:lnSpc>
                        <a:spcBef>
                          <a:spcPts val="5"/>
                        </a:spcBef>
                        <a:tabLst>
                          <a:tab pos="342265" algn="l"/>
                        </a:tabLst>
                      </a:pPr>
                      <a:r>
                        <a:rPr dirty="0" sz="1250" spc="-50">
                          <a:latin typeface="Gill Sans MT"/>
                          <a:cs typeface="Gill Sans MT"/>
                        </a:rPr>
                        <a:t>$</a:t>
                      </a:r>
                      <a:r>
                        <a:rPr dirty="0" sz="1250">
                          <a:latin typeface="Gill Sans MT"/>
                          <a:cs typeface="Gill Sans MT"/>
                        </a:rPr>
                        <a:t>	</a:t>
                      </a:r>
                      <a:r>
                        <a:rPr dirty="0" sz="1250" spc="-10">
                          <a:latin typeface="Gill Sans MT"/>
                          <a:cs typeface="Gill Sans MT"/>
                        </a:rPr>
                        <a:t>22,000</a:t>
                      </a:r>
                      <a:endParaRPr sz="1250">
                        <a:latin typeface="Gill Sans MT"/>
                        <a:cs typeface="Gill Sans MT"/>
                      </a:endParaRPr>
                    </a:p>
                  </a:txBody>
                  <a:tcPr marL="0" marR="0" marB="0" marT="635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28904" y="3860079"/>
            <a:ext cx="5658485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" marR="5080" indent="-34925">
              <a:lnSpc>
                <a:spcPct val="110700"/>
              </a:lnSpc>
              <a:spcBef>
                <a:spcPts val="100"/>
              </a:spcBef>
              <a:tabLst>
                <a:tab pos="2920365" algn="l"/>
                <a:tab pos="3061335" algn="l"/>
                <a:tab pos="4080510" algn="l"/>
                <a:tab pos="4309110" algn="l"/>
                <a:tab pos="4756785" algn="l"/>
                <a:tab pos="5090795" algn="l"/>
              </a:tabLst>
            </a:pPr>
            <a:r>
              <a:rPr dirty="0" u="sng" sz="1250" spc="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250" spc="-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Other</a:t>
            </a:r>
            <a:r>
              <a:rPr dirty="0" u="sng" sz="1250" spc="2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public</a:t>
            </a:r>
            <a:r>
              <a:rPr dirty="0" u="sng" sz="1250" spc="1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250" spc="3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services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	</a:t>
            </a:r>
            <a:r>
              <a:rPr dirty="0" u="sng" sz="125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11.01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	8.4%</a:t>
            </a:r>
            <a:r>
              <a:rPr dirty="0" u="sng" sz="1250" spc="17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 </a:t>
            </a:r>
            <a:r>
              <a:rPr dirty="0" u="sng" sz="1250" spc="-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$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42,000 </a:t>
            </a:r>
            <a:r>
              <a:rPr dirty="0" sz="1250">
                <a:latin typeface="Gill Sans MT"/>
                <a:cs typeface="Gill Sans MT"/>
              </a:rPr>
              <a:t> </a:t>
            </a:r>
            <a:r>
              <a:rPr dirty="0" sz="1250" spc="85">
                <a:latin typeface="Gill Sans MT"/>
                <a:cs typeface="Gill Sans MT"/>
              </a:rPr>
              <a:t>Total</a:t>
            </a:r>
            <a:r>
              <a:rPr dirty="0" sz="1250" spc="65">
                <a:latin typeface="Gill Sans MT"/>
                <a:cs typeface="Gill Sans MT"/>
              </a:rPr>
              <a:t> </a:t>
            </a:r>
            <a:r>
              <a:rPr dirty="0" sz="1250" spc="110">
                <a:latin typeface="Gill Sans MT"/>
                <a:cs typeface="Gill Sans MT"/>
              </a:rPr>
              <a:t>Estimated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100">
                <a:latin typeface="Gill Sans MT"/>
                <a:cs typeface="Gill Sans MT"/>
              </a:rPr>
              <a:t>130.92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100">
                <a:latin typeface="Gill Sans MT"/>
                <a:cs typeface="Gill Sans MT"/>
              </a:rPr>
              <a:t>100.0%</a:t>
            </a:r>
            <a:r>
              <a:rPr dirty="0" sz="1250">
                <a:latin typeface="Gill Sans MT"/>
                <a:cs typeface="Gill Sans MT"/>
              </a:rPr>
              <a:t>	$</a:t>
            </a:r>
            <a:r>
              <a:rPr dirty="0" sz="1250" spc="345">
                <a:latin typeface="Gill Sans MT"/>
                <a:cs typeface="Gill Sans MT"/>
              </a:rPr>
              <a:t> </a:t>
            </a:r>
            <a:r>
              <a:rPr dirty="0" sz="1250" spc="100">
                <a:latin typeface="Gill Sans MT"/>
                <a:cs typeface="Gill Sans MT"/>
              </a:rPr>
              <a:t>500,000</a:t>
            </a:r>
            <a:endParaRPr sz="12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Gill Sans MT"/>
              <a:cs typeface="Gill Sans MT"/>
            </a:endParaRPr>
          </a:p>
          <a:p>
            <a:pPr marL="27305">
              <a:lnSpc>
                <a:spcPct val="100000"/>
              </a:lnSpc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Total</a:t>
            </a:r>
            <a:r>
              <a:rPr dirty="0" u="sng" sz="1600" spc="8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600" spc="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Employment:</a:t>
            </a:r>
            <a:endParaRPr sz="1600">
              <a:latin typeface="Gill Sans MT"/>
              <a:cs typeface="Gill Sans MT"/>
            </a:endParaRPr>
          </a:p>
          <a:p>
            <a:pPr marL="27305">
              <a:lnSpc>
                <a:spcPct val="100000"/>
              </a:lnSpc>
              <a:spcBef>
                <a:spcPts val="805"/>
              </a:spcBef>
              <a:tabLst>
                <a:tab pos="534670" algn="l"/>
              </a:tabLst>
            </a:pPr>
            <a:r>
              <a:rPr dirty="0" sz="1900" spc="-50">
                <a:latin typeface="Cambria Math"/>
                <a:cs typeface="Cambria Math"/>
              </a:rPr>
              <a:t>▻</a:t>
            </a:r>
            <a:r>
              <a:rPr dirty="0" sz="1900">
                <a:latin typeface="Cambria Math"/>
                <a:cs typeface="Cambria Math"/>
              </a:rPr>
              <a:t>	</a:t>
            </a:r>
            <a:r>
              <a:rPr dirty="0" sz="1600">
                <a:latin typeface="Gill Sans MT"/>
                <a:cs typeface="Gill Sans MT"/>
              </a:rPr>
              <a:t>Approximately</a:t>
            </a:r>
            <a:r>
              <a:rPr dirty="0" sz="1600" spc="75">
                <a:latin typeface="Gill Sans MT"/>
                <a:cs typeface="Gill Sans MT"/>
              </a:rPr>
              <a:t> </a:t>
            </a:r>
            <a:r>
              <a:rPr dirty="0" sz="1600" spc="80">
                <a:latin typeface="Gill Sans MT"/>
                <a:cs typeface="Gill Sans MT"/>
              </a:rPr>
              <a:t>80</a:t>
            </a:r>
            <a:r>
              <a:rPr dirty="0" sz="1600" spc="50">
                <a:latin typeface="Gill Sans MT"/>
                <a:cs typeface="Gill Sans MT"/>
              </a:rPr>
              <a:t> new</a:t>
            </a:r>
            <a:r>
              <a:rPr dirty="0" sz="1600" spc="60">
                <a:latin typeface="Gill Sans MT"/>
                <a:cs typeface="Gill Sans MT"/>
              </a:rPr>
              <a:t> </a:t>
            </a:r>
            <a:r>
              <a:rPr dirty="0" sz="1600">
                <a:latin typeface="Gill Sans MT"/>
                <a:cs typeface="Gill Sans MT"/>
              </a:rPr>
              <a:t>full-</a:t>
            </a:r>
            <a:r>
              <a:rPr dirty="0" sz="1600" spc="50">
                <a:latin typeface="Gill Sans MT"/>
                <a:cs typeface="Gill Sans MT"/>
              </a:rPr>
              <a:t>time</a:t>
            </a:r>
            <a:r>
              <a:rPr dirty="0" sz="1600" spc="85">
                <a:latin typeface="Gill Sans MT"/>
                <a:cs typeface="Gill Sans MT"/>
              </a:rPr>
              <a:t> </a:t>
            </a:r>
            <a:r>
              <a:rPr dirty="0" sz="1600" spc="60">
                <a:latin typeface="Gill Sans MT"/>
                <a:cs typeface="Gill Sans MT"/>
              </a:rPr>
              <a:t>employee </a:t>
            </a:r>
            <a:r>
              <a:rPr dirty="0" sz="1600" spc="55">
                <a:latin typeface="Gill Sans MT"/>
                <a:cs typeface="Gill Sans MT"/>
              </a:rPr>
              <a:t>equivalents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36074" y="4606267"/>
            <a:ext cx="47117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95"/>
              </a:spcBef>
            </a:pPr>
            <a:r>
              <a:rPr dirty="0" sz="1250" spc="70">
                <a:latin typeface="Gill Sans MT"/>
                <a:cs typeface="Gill Sans MT"/>
              </a:rPr>
              <a:t>State </a:t>
            </a:r>
            <a:r>
              <a:rPr dirty="0" sz="1250" spc="60">
                <a:latin typeface="Gill Sans MT"/>
                <a:cs typeface="Gill Sans MT"/>
              </a:rPr>
              <a:t>Parish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33653" y="4606267"/>
            <a:ext cx="449580" cy="45465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250" spc="50">
                <a:latin typeface="Gill Sans MT"/>
                <a:cs typeface="Gill Sans MT"/>
              </a:rPr>
              <a:t>4.45%</a:t>
            </a:r>
            <a:endParaRPr sz="12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250" spc="50">
                <a:latin typeface="Gill Sans MT"/>
                <a:cs typeface="Gill Sans MT"/>
              </a:rPr>
              <a:t>4.25%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378102" y="4606267"/>
            <a:ext cx="1064260" cy="45465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370205" algn="l"/>
              </a:tabLst>
            </a:pPr>
            <a:r>
              <a:rPr dirty="0" sz="1250" spc="-50">
                <a:latin typeface="Gill Sans MT"/>
                <a:cs typeface="Gill Sans MT"/>
              </a:rPr>
              <a:t>$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-10">
                <a:latin typeface="Gill Sans MT"/>
                <a:cs typeface="Gill Sans MT"/>
              </a:rPr>
              <a:t>3,338,000</a:t>
            </a:r>
            <a:endParaRPr sz="12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370205" algn="l"/>
              </a:tabLst>
            </a:pPr>
            <a:r>
              <a:rPr dirty="0" sz="1250" spc="-50">
                <a:latin typeface="Gill Sans MT"/>
                <a:cs typeface="Gill Sans MT"/>
              </a:rPr>
              <a:t>$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-10">
                <a:latin typeface="Gill Sans MT"/>
                <a:cs typeface="Gill Sans MT"/>
              </a:rPr>
              <a:t>3,188,000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92899" y="5035474"/>
            <a:ext cx="3838575" cy="45465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052955" algn="l"/>
                <a:tab pos="2697480" algn="l"/>
                <a:tab pos="3171825" algn="l"/>
              </a:tabLst>
            </a:pPr>
            <a:r>
              <a:rPr dirty="0" u="sng" sz="1250" spc="2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 </a:t>
            </a:r>
            <a:r>
              <a:rPr dirty="0" u="sng" sz="1250" spc="-2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City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sng" sz="1250" spc="4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0.50%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sng" sz="1250" spc="-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$</a:t>
            </a:r>
            <a:r>
              <a:rPr dirty="0" u="sng" sz="125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r>
              <a:rPr dirty="0" u="sng" sz="1250" spc="4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375,000</a:t>
            </a:r>
            <a:r>
              <a:rPr dirty="0" u="sng" sz="1250" spc="50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endParaRPr sz="1250">
              <a:latin typeface="Gill Sans MT"/>
              <a:cs typeface="Gill Sans MT"/>
            </a:endParaRPr>
          </a:p>
          <a:p>
            <a:pPr marL="48260">
              <a:lnSpc>
                <a:spcPct val="100000"/>
              </a:lnSpc>
              <a:spcBef>
                <a:spcPts val="190"/>
              </a:spcBef>
              <a:tabLst>
                <a:tab pos="2008505" algn="l"/>
                <a:tab pos="2706370" algn="l"/>
                <a:tab pos="2966085" algn="l"/>
              </a:tabLst>
            </a:pPr>
            <a:r>
              <a:rPr dirty="0" sz="1250" spc="95">
                <a:latin typeface="Gill Sans MT"/>
                <a:cs typeface="Gill Sans MT"/>
              </a:rPr>
              <a:t>Total</a:t>
            </a:r>
            <a:r>
              <a:rPr dirty="0" sz="1250" spc="80">
                <a:latin typeface="Gill Sans MT"/>
                <a:cs typeface="Gill Sans MT"/>
              </a:rPr>
              <a:t> </a:t>
            </a:r>
            <a:r>
              <a:rPr dirty="0" sz="1250" spc="120">
                <a:latin typeface="Gill Sans MT"/>
                <a:cs typeface="Gill Sans MT"/>
              </a:rPr>
              <a:t>Estimated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95">
                <a:latin typeface="Gill Sans MT"/>
                <a:cs typeface="Gill Sans MT"/>
              </a:rPr>
              <a:t>9.20%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-50">
                <a:latin typeface="Gill Sans MT"/>
                <a:cs typeface="Gill Sans MT"/>
              </a:rPr>
              <a:t>$</a:t>
            </a:r>
            <a:r>
              <a:rPr dirty="0" sz="1250">
                <a:latin typeface="Gill Sans MT"/>
                <a:cs typeface="Gill Sans MT"/>
              </a:rPr>
              <a:t>	</a:t>
            </a:r>
            <a:r>
              <a:rPr dirty="0" sz="1250" spc="100">
                <a:latin typeface="Gill Sans MT"/>
                <a:cs typeface="Gill Sans MT"/>
              </a:rPr>
              <a:t>6,900,000</a:t>
            </a:r>
            <a:endParaRPr sz="12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19" y="0"/>
            <a:ext cx="1095755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A8A8A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3792" y="0"/>
            <a:ext cx="9424415" cy="6857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19" y="0"/>
            <a:ext cx="1095755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8404860" cy="1030605"/>
          </a:xfrm>
          <a:prstGeom prst="rect"/>
          <a:solidFill>
            <a:srgbClr val="859280"/>
          </a:solidFill>
        </p:spPr>
        <p:txBody>
          <a:bodyPr wrap="square" lIns="0" tIns="257175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2025"/>
              </a:spcBef>
            </a:pPr>
            <a:r>
              <a:rPr dirty="0" sz="2800" spc="145">
                <a:solidFill>
                  <a:srgbClr val="FFFFFF"/>
                </a:solidFill>
              </a:rPr>
              <a:t>Impact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2008102" y="1899312"/>
            <a:ext cx="66751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155">
                <a:latin typeface="Gill Sans MT"/>
                <a:cs typeface="Gill Sans MT"/>
              </a:rPr>
              <a:t>E</a:t>
            </a:r>
            <a:r>
              <a:rPr dirty="0" sz="2400" spc="-80">
                <a:latin typeface="Gill Sans MT"/>
                <a:cs typeface="Gill Sans MT"/>
              </a:rPr>
              <a:t> </a:t>
            </a:r>
            <a:r>
              <a:rPr dirty="0" sz="2400" spc="100">
                <a:latin typeface="Gill Sans MT"/>
                <a:cs typeface="Gill Sans MT"/>
              </a:rPr>
              <a:t>Causeway</a:t>
            </a:r>
            <a:r>
              <a:rPr dirty="0" sz="2400" spc="-100">
                <a:latin typeface="Gill Sans MT"/>
                <a:cs typeface="Gill Sans MT"/>
              </a:rPr>
              <a:t> </a:t>
            </a:r>
            <a:r>
              <a:rPr dirty="0" sz="2400" spc="50">
                <a:latin typeface="Gill Sans MT"/>
                <a:cs typeface="Gill Sans MT"/>
              </a:rPr>
              <a:t>Approach</a:t>
            </a:r>
            <a:r>
              <a:rPr dirty="0" sz="2400" spc="-105">
                <a:latin typeface="Gill Sans MT"/>
                <a:cs typeface="Gill Sans MT"/>
              </a:rPr>
              <a:t> </a:t>
            </a:r>
            <a:r>
              <a:rPr dirty="0" sz="2400" spc="105">
                <a:latin typeface="Gill Sans MT"/>
                <a:cs typeface="Gill Sans MT"/>
              </a:rPr>
              <a:t>at</a:t>
            </a:r>
            <a:r>
              <a:rPr dirty="0" sz="2400" spc="-70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Monroe</a:t>
            </a:r>
            <a:r>
              <a:rPr dirty="0" sz="2400" spc="-120">
                <a:latin typeface="Gill Sans MT"/>
                <a:cs typeface="Gill Sans MT"/>
              </a:rPr>
              <a:t> </a:t>
            </a:r>
            <a:r>
              <a:rPr dirty="0" sz="2400" spc="110">
                <a:latin typeface="Gill Sans MT"/>
                <a:cs typeface="Gill Sans MT"/>
              </a:rPr>
              <a:t>St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tabLst>
                <a:tab pos="2925445" algn="l"/>
              </a:tabLst>
            </a:pPr>
            <a:r>
              <a:rPr dirty="0" sz="2400" spc="105">
                <a:latin typeface="Gill Sans MT"/>
                <a:cs typeface="Gill Sans MT"/>
              </a:rPr>
              <a:t>2025</a:t>
            </a:r>
            <a:r>
              <a:rPr dirty="0" sz="2400" spc="-120">
                <a:latin typeface="Gill Sans MT"/>
                <a:cs typeface="Gill Sans MT"/>
              </a:rPr>
              <a:t> </a:t>
            </a:r>
            <a:r>
              <a:rPr dirty="0" sz="2400" spc="-25">
                <a:latin typeface="Gill Sans MT"/>
                <a:cs typeface="Gill Sans MT"/>
              </a:rPr>
              <a:t>Overall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55">
                <a:latin typeface="Gill Sans MT"/>
                <a:cs typeface="Gill Sans MT"/>
              </a:rPr>
              <a:t>Average</a:t>
            </a:r>
            <a:r>
              <a:rPr dirty="0" sz="2400">
                <a:latin typeface="Gill Sans MT"/>
                <a:cs typeface="Gill Sans MT"/>
              </a:rPr>
              <a:t>	Intersection</a:t>
            </a:r>
            <a:r>
              <a:rPr dirty="0" sz="2400" spc="165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Delay</a:t>
            </a:r>
            <a:r>
              <a:rPr dirty="0" sz="2400" spc="170">
                <a:latin typeface="Gill Sans MT"/>
                <a:cs typeface="Gill Sans MT"/>
              </a:rPr>
              <a:t> </a:t>
            </a:r>
            <a:r>
              <a:rPr dirty="0" sz="2400" spc="95">
                <a:latin typeface="Gill Sans MT"/>
                <a:cs typeface="Gill Sans MT"/>
              </a:rPr>
              <a:t>Scenarios</a:t>
            </a:r>
            <a:endParaRPr sz="2400">
              <a:latin typeface="Gill Sans MT"/>
              <a:cs typeface="Gill Sans MT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523122" y="2652422"/>
          <a:ext cx="7720330" cy="116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570"/>
                <a:gridCol w="2792095"/>
                <a:gridCol w="3708400"/>
              </a:tblGrid>
              <a:tr h="4381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400" spc="114">
                          <a:latin typeface="Gill Sans MT"/>
                          <a:cs typeface="Gill Sans MT"/>
                        </a:rPr>
                        <a:t>Peak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400" spc="105">
                          <a:latin typeface="Gill Sans MT"/>
                          <a:cs typeface="Gill Sans MT"/>
                        </a:rPr>
                        <a:t>2025</a:t>
                      </a:r>
                      <a:r>
                        <a:rPr dirty="0" sz="2400" spc="-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50">
                          <a:latin typeface="Gill Sans MT"/>
                          <a:cs typeface="Gill Sans MT"/>
                        </a:rPr>
                        <a:t>Base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400" spc="105">
                          <a:latin typeface="Gill Sans MT"/>
                          <a:cs typeface="Gill Sans MT"/>
                        </a:rPr>
                        <a:t>2025</a:t>
                      </a:r>
                      <a:r>
                        <a:rPr dirty="0" sz="2400" spc="-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60">
                          <a:latin typeface="Gill Sans MT"/>
                          <a:cs typeface="Gill Sans MT"/>
                        </a:rPr>
                        <a:t>Build</a:t>
                      </a:r>
                      <a:r>
                        <a:rPr dirty="0" sz="2400" spc="-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85">
                          <a:latin typeface="Gill Sans MT"/>
                          <a:cs typeface="Gill Sans MT"/>
                        </a:rPr>
                        <a:t>vs</a:t>
                      </a:r>
                      <a:r>
                        <a:rPr dirty="0" sz="2400" spc="-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50">
                          <a:latin typeface="Gill Sans MT"/>
                          <a:cs typeface="Gill Sans MT"/>
                        </a:rPr>
                        <a:t>Base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-25">
                          <a:latin typeface="Gill Sans MT"/>
                          <a:cs typeface="Gill Sans MT"/>
                        </a:rPr>
                        <a:t>AM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ts val="2760"/>
                        </a:lnSpc>
                      </a:pPr>
                      <a:r>
                        <a:rPr dirty="0" sz="2400" spc="100">
                          <a:latin typeface="Gill Sans MT"/>
                          <a:cs typeface="Gill Sans MT"/>
                        </a:rPr>
                        <a:t>28.2</a:t>
                      </a:r>
                      <a:r>
                        <a:rPr dirty="0" sz="2400" spc="-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0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60">
                          <a:latin typeface="Gill Sans MT"/>
                          <a:cs typeface="Gill Sans MT"/>
                        </a:rPr>
                        <a:t>+1.2</a:t>
                      </a:r>
                      <a:r>
                        <a:rPr dirty="0" sz="2400" spc="-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0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175">
                          <a:latin typeface="Gill Sans MT"/>
                          <a:cs typeface="Gill Sans MT"/>
                        </a:rPr>
                        <a:t>PM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ts val="2760"/>
                        </a:lnSpc>
                      </a:pPr>
                      <a:r>
                        <a:rPr dirty="0" sz="2400" spc="100">
                          <a:latin typeface="Gill Sans MT"/>
                          <a:cs typeface="Gill Sans MT"/>
                        </a:rPr>
                        <a:t>25.3</a:t>
                      </a:r>
                      <a:r>
                        <a:rPr dirty="0" sz="2400" spc="-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0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>
                          <a:latin typeface="Gill Sans MT"/>
                          <a:cs typeface="Gill Sans MT"/>
                        </a:rPr>
                        <a:t>+</a:t>
                      </a:r>
                      <a:r>
                        <a:rPr dirty="0" sz="2400" spc="-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95">
                          <a:latin typeface="Gill Sans MT"/>
                          <a:cs typeface="Gill Sans MT"/>
                        </a:rPr>
                        <a:t>1.8</a:t>
                      </a:r>
                      <a:r>
                        <a:rPr dirty="0" sz="2400" spc="-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0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008102" y="4166262"/>
            <a:ext cx="6675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8145" algn="l"/>
              </a:tabLst>
            </a:pPr>
            <a:r>
              <a:rPr dirty="0" sz="2400" spc="105">
                <a:latin typeface="Gill Sans MT"/>
                <a:cs typeface="Gill Sans MT"/>
              </a:rPr>
              <a:t>2045</a:t>
            </a:r>
            <a:r>
              <a:rPr dirty="0" sz="2400" spc="-120">
                <a:latin typeface="Gill Sans MT"/>
                <a:cs typeface="Gill Sans MT"/>
              </a:rPr>
              <a:t> </a:t>
            </a:r>
            <a:r>
              <a:rPr dirty="0" sz="2400" spc="-25">
                <a:latin typeface="Gill Sans MT"/>
                <a:cs typeface="Gill Sans MT"/>
              </a:rPr>
              <a:t>Overall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55">
                <a:latin typeface="Gill Sans MT"/>
                <a:cs typeface="Gill Sans MT"/>
              </a:rPr>
              <a:t>Average</a:t>
            </a:r>
            <a:r>
              <a:rPr dirty="0" sz="2400">
                <a:latin typeface="Gill Sans MT"/>
                <a:cs typeface="Gill Sans MT"/>
              </a:rPr>
              <a:t>	Intersection</a:t>
            </a:r>
            <a:r>
              <a:rPr dirty="0" sz="2400" spc="165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Delay</a:t>
            </a:r>
            <a:r>
              <a:rPr dirty="0" sz="2400" spc="170">
                <a:latin typeface="Gill Sans MT"/>
                <a:cs typeface="Gill Sans MT"/>
              </a:rPr>
              <a:t> </a:t>
            </a:r>
            <a:r>
              <a:rPr dirty="0" sz="2400" spc="95">
                <a:latin typeface="Gill Sans MT"/>
                <a:cs typeface="Gill Sans MT"/>
              </a:rPr>
              <a:t>Scenarios</a:t>
            </a:r>
            <a:endParaRPr sz="2400">
              <a:latin typeface="Gill Sans MT"/>
              <a:cs typeface="Gill Sans MT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523122" y="4553612"/>
          <a:ext cx="772033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755"/>
                <a:gridCol w="2885440"/>
                <a:gridCol w="3530600"/>
              </a:tblGrid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400" spc="114">
                          <a:latin typeface="Gill Sans MT"/>
                          <a:cs typeface="Gill Sans MT"/>
                        </a:rPr>
                        <a:t>Peak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5695" marR="325755" indent="-78232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2400" spc="105">
                          <a:latin typeface="Gill Sans MT"/>
                          <a:cs typeface="Gill Sans MT"/>
                        </a:rPr>
                        <a:t>2045</a:t>
                      </a:r>
                      <a:r>
                        <a:rPr dirty="0" sz="2400" spc="-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60">
                          <a:latin typeface="Gill Sans MT"/>
                          <a:cs typeface="Gill Sans MT"/>
                        </a:rPr>
                        <a:t>Build</a:t>
                      </a:r>
                      <a:r>
                        <a:rPr dirty="0" sz="2400" spc="-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85">
                          <a:latin typeface="Gill Sans MT"/>
                          <a:cs typeface="Gill Sans MT"/>
                        </a:rPr>
                        <a:t>vs</a:t>
                      </a:r>
                      <a:r>
                        <a:rPr dirty="0" sz="2400" spc="-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-45">
                          <a:latin typeface="Gill Sans MT"/>
                          <a:cs typeface="Gill Sans MT"/>
                        </a:rPr>
                        <a:t>No </a:t>
                      </a:r>
                      <a:r>
                        <a:rPr dirty="0" sz="2400" spc="45">
                          <a:latin typeface="Gill Sans MT"/>
                          <a:cs typeface="Gill Sans MT"/>
                        </a:rPr>
                        <a:t>Build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760"/>
                        </a:lnSpc>
                      </a:pPr>
                      <a:r>
                        <a:rPr dirty="0" sz="2400" spc="105">
                          <a:latin typeface="Gill Sans MT"/>
                          <a:cs typeface="Gill Sans MT"/>
                        </a:rPr>
                        <a:t>2045</a:t>
                      </a:r>
                      <a:r>
                        <a:rPr dirty="0" sz="2400" spc="-1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60">
                          <a:latin typeface="Gill Sans MT"/>
                          <a:cs typeface="Gill Sans MT"/>
                        </a:rPr>
                        <a:t>Build</a:t>
                      </a:r>
                      <a:r>
                        <a:rPr dirty="0" sz="2400" spc="-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-20">
                          <a:latin typeface="Gill Sans MT"/>
                          <a:cs typeface="Gill Sans MT"/>
                        </a:rPr>
                        <a:t>with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  <a:p>
                      <a:pPr algn="ctr" marL="378460" marR="369570">
                        <a:lnSpc>
                          <a:spcPct val="100000"/>
                        </a:lnSpc>
                      </a:pPr>
                      <a:r>
                        <a:rPr dirty="0" sz="2400">
                          <a:latin typeface="Gill Sans MT"/>
                          <a:cs typeface="Gill Sans MT"/>
                        </a:rPr>
                        <a:t>Westbound</a:t>
                      </a:r>
                      <a:r>
                        <a:rPr dirty="0" sz="24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70">
                          <a:latin typeface="Gill Sans MT"/>
                          <a:cs typeface="Gill Sans MT"/>
                        </a:rPr>
                        <a:t>Left</a:t>
                      </a:r>
                      <a:r>
                        <a:rPr dirty="0" sz="24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-20">
                          <a:latin typeface="Gill Sans MT"/>
                          <a:cs typeface="Gill Sans MT"/>
                        </a:rPr>
                        <a:t>Turn </a:t>
                      </a:r>
                      <a:r>
                        <a:rPr dirty="0" sz="2400" spc="114">
                          <a:latin typeface="Gill Sans MT"/>
                          <a:cs typeface="Gill Sans MT"/>
                        </a:rPr>
                        <a:t>Lane</a:t>
                      </a:r>
                      <a:r>
                        <a:rPr dirty="0" sz="2400" spc="-1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85">
                          <a:latin typeface="Gill Sans MT"/>
                          <a:cs typeface="Gill Sans MT"/>
                        </a:rPr>
                        <a:t>vs</a:t>
                      </a:r>
                      <a:r>
                        <a:rPr dirty="0" sz="2400" spc="-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-10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dirty="0" sz="2400" spc="-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45">
                          <a:latin typeface="Gill Sans MT"/>
                          <a:cs typeface="Gill Sans MT"/>
                        </a:rPr>
                        <a:t>Build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-25">
                          <a:latin typeface="Gill Sans MT"/>
                          <a:cs typeface="Gill Sans MT"/>
                        </a:rPr>
                        <a:t>AM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>
                          <a:latin typeface="Gill Sans MT"/>
                          <a:cs typeface="Gill Sans MT"/>
                        </a:rPr>
                        <a:t>+3</a:t>
                      </a:r>
                      <a:r>
                        <a:rPr dirty="0" sz="2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5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-105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dirty="0" sz="2400" spc="95">
                          <a:latin typeface="Gill Sans MT"/>
                          <a:cs typeface="Gill Sans MT"/>
                        </a:rPr>
                        <a:t>6.5</a:t>
                      </a:r>
                      <a:r>
                        <a:rPr dirty="0" sz="2400" spc="-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5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175">
                          <a:latin typeface="Gill Sans MT"/>
                          <a:cs typeface="Gill Sans MT"/>
                        </a:rPr>
                        <a:t>PM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60">
                          <a:latin typeface="Gill Sans MT"/>
                          <a:cs typeface="Gill Sans MT"/>
                        </a:rPr>
                        <a:t>+3.1</a:t>
                      </a:r>
                      <a:r>
                        <a:rPr dirty="0" sz="2400" spc="-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0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dirty="0" sz="2400" spc="-105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dirty="0" sz="2400" spc="95">
                          <a:latin typeface="Gill Sans MT"/>
                          <a:cs typeface="Gill Sans MT"/>
                        </a:rPr>
                        <a:t>0.8</a:t>
                      </a:r>
                      <a:r>
                        <a:rPr dirty="0" sz="2400" spc="-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spc="145">
                          <a:latin typeface="Gill Sans MT"/>
                          <a:cs typeface="Gill Sans MT"/>
                        </a:rPr>
                        <a:t>sec/veh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9663683" y="6195059"/>
            <a:ext cx="2528570" cy="407034"/>
          </a:xfrm>
          <a:prstGeom prst="rect">
            <a:avLst/>
          </a:prstGeom>
          <a:solidFill>
            <a:srgbClr val="49575C"/>
          </a:solidFill>
        </p:spPr>
        <p:txBody>
          <a:bodyPr wrap="square" lIns="0" tIns="78105" rIns="0" bIns="0" rtlCol="0" vert="horz">
            <a:spAutoFit/>
          </a:bodyPr>
          <a:lstStyle/>
          <a:p>
            <a:pPr algn="r" marR="83820">
              <a:lnSpc>
                <a:spcPct val="100000"/>
              </a:lnSpc>
              <a:spcBef>
                <a:spcPts val="615"/>
              </a:spcBef>
            </a:pPr>
            <a:r>
              <a:rPr dirty="0" sz="1800" spc="60">
                <a:solidFill>
                  <a:srgbClr val="FFFFFF"/>
                </a:solidFill>
                <a:latin typeface="Gill Sans MT"/>
                <a:cs typeface="Gill Sans MT"/>
              </a:rPr>
              <a:t>11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6212" y="408472"/>
            <a:ext cx="8609726" cy="60626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349007"/>
            <a:ext cx="10957396" cy="6508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214368" y="263702"/>
          <a:ext cx="7312025" cy="6274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460"/>
                <a:gridCol w="1346835"/>
                <a:gridCol w="1346835"/>
                <a:gridCol w="1738630"/>
              </a:tblGrid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u="sng" sz="1850" spc="8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u="sng" sz="1850" spc="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spc="4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Code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u="sng" sz="1850" spc="7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Sucette</a:t>
                      </a:r>
                      <a:r>
                        <a:rPr dirty="0" u="sng" sz="1850" spc="10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spc="4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Harbor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u="sng" sz="1850" spc="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Congregate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b="1">
                          <a:latin typeface="Calibri"/>
                          <a:cs typeface="Calibri"/>
                        </a:rPr>
                        <a:t>Multi-</a:t>
                      </a:r>
                      <a:r>
                        <a:rPr dirty="0" sz="1850" spc="55" b="1">
                          <a:latin typeface="Calibri"/>
                          <a:cs typeface="Calibri"/>
                        </a:rPr>
                        <a:t>Family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u="sng" sz="1850" spc="7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Active</a:t>
                      </a:r>
                      <a:r>
                        <a:rPr dirty="0" u="sng" sz="1850" spc="1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spc="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Adult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55" b="1">
                          <a:latin typeface="Calibri"/>
                          <a:cs typeface="Calibri"/>
                        </a:rPr>
                        <a:t>Residential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 surface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77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55" b="1">
                          <a:latin typeface="Calibri"/>
                          <a:cs typeface="Calibri"/>
                        </a:rPr>
                        <a:t>Residential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Covered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237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55" b="1">
                          <a:latin typeface="Calibri"/>
                          <a:cs typeface="Calibri"/>
                        </a:rPr>
                        <a:t>Residential</a:t>
                      </a:r>
                      <a:r>
                        <a:rPr dirty="0" sz="185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8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8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5" b="1">
                          <a:latin typeface="Calibri"/>
                          <a:cs typeface="Calibri"/>
                        </a:rPr>
                        <a:t>Design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314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55" b="1">
                          <a:latin typeface="Calibri"/>
                          <a:cs typeface="Calibri"/>
                        </a:rPr>
                        <a:t>Residential</a:t>
                      </a:r>
                      <a:r>
                        <a:rPr dirty="0" sz="185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Parking</a:t>
                      </a:r>
                      <a:r>
                        <a:rPr dirty="0" sz="185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Bank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74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70" b="1">
                          <a:latin typeface="Calibri"/>
                          <a:cs typeface="Calibri"/>
                        </a:rPr>
                        <a:t>Residential</a:t>
                      </a:r>
                      <a:r>
                        <a:rPr dirty="0" sz="21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1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spc="40" b="1">
                          <a:latin typeface="Calibri"/>
                          <a:cs typeface="Calibri"/>
                        </a:rPr>
                        <a:t>Total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302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402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388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65" b="1">
                          <a:latin typeface="Calibri"/>
                          <a:cs typeface="Calibri"/>
                        </a:rPr>
                        <a:t>Hotel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Covered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54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65" b="1">
                          <a:latin typeface="Calibri"/>
                          <a:cs typeface="Calibri"/>
                        </a:rPr>
                        <a:t>Hotel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5" b="1">
                          <a:latin typeface="Calibri"/>
                          <a:cs typeface="Calibri"/>
                        </a:rPr>
                        <a:t>Surface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75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55" b="1">
                          <a:latin typeface="Calibri"/>
                          <a:cs typeface="Calibri"/>
                        </a:rPr>
                        <a:t>Hotel</a:t>
                      </a:r>
                      <a:r>
                        <a:rPr dirty="0" sz="21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1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spc="40" b="1">
                          <a:latin typeface="Calibri"/>
                          <a:cs typeface="Calibri"/>
                        </a:rPr>
                        <a:t>Total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129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129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129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70" b="1">
                          <a:latin typeface="Calibri"/>
                          <a:cs typeface="Calibri"/>
                        </a:rPr>
                        <a:t>Restaurant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45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45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45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40" b="1">
                          <a:latin typeface="Calibri"/>
                          <a:cs typeface="Calibri"/>
                        </a:rPr>
                        <a:t>Marina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26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26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30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50" b="1">
                          <a:latin typeface="Calibri"/>
                          <a:cs typeface="Calibri"/>
                        </a:rPr>
                        <a:t>Slips</a:t>
                      </a:r>
                      <a:r>
                        <a:rPr dirty="0" sz="18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rented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65" b="1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8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5" b="1">
                          <a:latin typeface="Calibri"/>
                          <a:cs typeface="Calibri"/>
                        </a:rPr>
                        <a:t>Residents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70" b="1">
                          <a:latin typeface="Calibri"/>
                          <a:cs typeface="Calibri"/>
                        </a:rPr>
                        <a:t>(8)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50" b="1">
                          <a:latin typeface="Calibri"/>
                          <a:cs typeface="Calibri"/>
                        </a:rPr>
                        <a:t>Marina Retail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b="1">
                          <a:latin typeface="Calibri"/>
                          <a:cs typeface="Calibri"/>
                        </a:rPr>
                        <a:t>5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b="1">
                          <a:latin typeface="Calibri"/>
                          <a:cs typeface="Calibri"/>
                        </a:rPr>
                        <a:t>5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50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b="1">
                          <a:latin typeface="Calibri"/>
                          <a:cs typeface="Calibri"/>
                        </a:rPr>
                        <a:t>5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85" b="1">
                          <a:latin typeface="Calibri"/>
                          <a:cs typeface="Calibri"/>
                        </a:rPr>
                        <a:t>Marina</a:t>
                      </a:r>
                      <a:r>
                        <a:rPr dirty="0" sz="21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1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150" spc="40" b="1">
                          <a:latin typeface="Calibri"/>
                          <a:cs typeface="Calibri"/>
                        </a:rPr>
                        <a:t>Total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31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31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12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27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12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507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7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607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150" spc="30" b="1">
                          <a:latin typeface="Calibri"/>
                          <a:cs typeface="Calibri"/>
                        </a:rPr>
                        <a:t>589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</a:tr>
              <a:tr h="330835">
                <a:tc gridSpan="3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1850" spc="65" b="1">
                          <a:latin typeface="Calibri"/>
                          <a:cs typeface="Calibri"/>
                        </a:rPr>
                        <a:t> based</a:t>
                      </a:r>
                      <a:r>
                        <a:rPr dirty="0" sz="18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5" b="1">
                          <a:latin typeface="Calibri"/>
                          <a:cs typeface="Calibri"/>
                        </a:rPr>
                        <a:t>Operations</a:t>
                      </a:r>
                      <a:r>
                        <a:rPr dirty="0" sz="18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55" b="1">
                          <a:latin typeface="Calibri"/>
                          <a:cs typeface="Calibri"/>
                        </a:rPr>
                        <a:t>(Friday</a:t>
                      </a:r>
                      <a:r>
                        <a:rPr dirty="0" sz="18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7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40" b="1">
                          <a:latin typeface="Calibri"/>
                          <a:cs typeface="Calibri"/>
                        </a:rPr>
                        <a:t>Saturday)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D5D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850" spc="85" b="1">
                          <a:latin typeface="Calibri"/>
                          <a:cs typeface="Calibri"/>
                        </a:rPr>
                        <a:t>451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D5D5D5"/>
                      </a:solidFill>
                      <a:prstDash val="solid"/>
                    </a:lnL>
                    <a:lnR w="12700">
                      <a:solidFill>
                        <a:srgbClr val="D5D5D5"/>
                      </a:solidFill>
                      <a:prstDash val="solid"/>
                    </a:lnR>
                    <a:lnT w="12700">
                      <a:solidFill>
                        <a:srgbClr val="D5D5D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495" y="573023"/>
            <a:ext cx="11970579" cy="6085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388"/>
            <a:ext cx="12191999" cy="6745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William Hoffman</dc:creator>
  <dc:title>PowerPoint Presentation</dc:title>
  <dcterms:created xsi:type="dcterms:W3CDTF">2023-04-25T15:39:00Z</dcterms:created>
  <dcterms:modified xsi:type="dcterms:W3CDTF">2023-04-25T15:39:00Z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0x010100EB376AAE5DF249408366C2008F145B13</vt:lpwstr>
  </property>
  <property fmtid="{D5CDD505-2E9C-101B-9397-08002B2CF9AE}" pid="3" name="Created">
    <vt:filetime>2023-04-17T00:00:00Z</vt:filetime>
  </property>
  <property fmtid="{D5CDD505-2E9C-101B-9397-08002B2CF9AE}" pid="4" name="Creator">
    <vt:lpwstr>Acrobat PDFMaker 15 for PowerPoint</vt:lpwstr>
  </property>
  <property fmtid="{D5CDD505-2E9C-101B-9397-08002B2CF9AE}" pid="5" name="LastSaved">
    <vt:filetime>2023-04-25T00:00:00Z</vt:filetime>
  </property>
  <property fmtid="{D5CDD505-2E9C-101B-9397-08002B2CF9AE}" pid="6" name="Producer">
    <vt:lpwstr>Adobe PDF Library 15.0</vt:lpwstr>
  </property>
</Properties>
</file>