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55" r:id="rId5"/>
    <p:sldId id="356" r:id="rId6"/>
    <p:sldId id="373" r:id="rId7"/>
    <p:sldId id="266" r:id="rId8"/>
    <p:sldId id="380" r:id="rId9"/>
    <p:sldId id="257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A1C53-FC5D-C065-90FD-5AF5ED9D0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D4FF-15D4-0D00-9CEA-AAD6C9E9C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DBE2D-E68C-1A6D-9642-73F709C4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7582-180E-44B8-BE9B-D4E15408D2E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CB82A-D3D2-C25F-E9F5-A9107715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14717-41B0-5338-3252-867F4663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F8DE-C62B-421E-9DBB-26B19D4DB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3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B7E52-5062-71E1-015B-C0BC48E3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F8AE7-7B13-AA62-42BA-652470B23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DEC79-3EA3-D5C7-02B4-B586B050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7582-180E-44B8-BE9B-D4E15408D2E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9C260-AFAA-2E5C-D8B7-CD54D113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C8931-B5B4-A36D-C92D-036C8F2E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F8DE-C62B-421E-9DBB-26B19D4DB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CDC5C8-D7CA-02D3-2F27-AB798CECC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315CF-4C93-A92D-CE75-628CCCFA6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8FB1A-9012-757F-D49A-03C6E573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7582-180E-44B8-BE9B-D4E15408D2E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BEAAE-2154-AFAE-A77D-C72E6157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5266C-6BF7-A466-FCD2-62083F36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F8DE-C62B-421E-9DBB-26B19D4DB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5B6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859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859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C3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495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495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347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3B7DB-E881-8145-783E-2A037F87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BE80-48A1-4815-B3E2-248D5C37A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0713-08D9-1CE4-01E9-B1EA2F02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7582-180E-44B8-BE9B-D4E15408D2E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1253E-0F59-2470-C4BD-BCCAEA06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4D7CE-8198-197D-4EB6-18ADD9F8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F8DE-C62B-421E-9DBB-26B19D4DB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3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BD64A-0860-7B28-12F6-FBDFB1C0C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79D90-F1BC-0FBF-7E6E-CCA73F44C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D1331-12FE-9C53-DCD3-07735CE5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7582-180E-44B8-BE9B-D4E15408D2E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56073-1DC4-DAC6-E9F2-AF62CFDB8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9E573-744C-07ED-D64C-9E301E13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F8DE-C62B-421E-9DBB-26B19D4DB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4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A6F5-5F09-425C-5792-A17D6F97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F58DB-0874-CAF4-03AC-7BC01E130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E5E80-7F90-8139-89A8-82F05F5F9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D3D36-928E-29A1-16EE-2CB5276A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7582-180E-44B8-BE9B-D4E15408D2E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D593D-AADF-E80B-4DAF-DFEDBED5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F9F1A-3C89-328D-FECF-BFDAA8D6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F8DE-C62B-421E-9DBB-26B19D4DB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4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29B2-8A28-525F-B898-EEA5CFE1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1F276-D1F4-47AC-751A-AF73E5D65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D5518-FDF1-17E4-17CF-AD0A8AABB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91243-C903-A6A6-D1E5-76D2B5EF0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5CD02-7C81-630A-A9C3-6DC8C26D9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22BB5-4BBE-4B1F-0AE7-DAAA231CA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7582-180E-44B8-BE9B-D4E15408D2E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00672-6F8E-246F-6D06-1431C853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21216D-5032-3AD3-5F9E-21CB858C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F8DE-C62B-421E-9DBB-26B19D4DB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2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76E7-DE19-37F8-B427-0B141E5B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B194F-32D1-0CDA-B8A1-A67E7693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7582-180E-44B8-BE9B-D4E15408D2E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FFD1C-0F16-D86D-427A-CA5A81DA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A4395-5415-1F1F-3826-A894428E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F8DE-C62B-421E-9DBB-26B19D4DB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2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E012FF-2B25-31D0-282A-4DF9E961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7582-180E-44B8-BE9B-D4E15408D2E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C455F-A6AB-570D-B59F-0EC31E94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68DEC-CAC5-0E51-5ED7-A3EF3FB1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F8DE-C62B-421E-9DBB-26B19D4DB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5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CA5D-4F18-5BF1-60C9-66E95C25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5EAEC-4408-F371-5C34-100DB2EA5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D4F3D-34E5-D922-0DD4-8FDEEBA03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74045-913A-AFF7-DC4C-70543F31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7582-180E-44B8-BE9B-D4E15408D2E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AA56D-A32C-8D6A-FE9F-4BBD595E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ED63D-6EAB-EAAA-AA18-59C156F3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F8DE-C62B-421E-9DBB-26B19D4DB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C481-00C4-6369-F4D5-EACF2B35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558C0-49D3-27C8-01EF-C701AB213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BA23F-ECCC-9824-D774-3858A0DFE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E4F14-3D5E-6310-3B9F-F28FA9BF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7582-180E-44B8-BE9B-D4E15408D2E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DE0D0-6F6B-5BEB-1907-7949DB25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4673A-4102-4CD5-45D7-AD16E32B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F8DE-C62B-421E-9DBB-26B19D4DB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0266E-4BCC-D0F5-B91B-08615B47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D3D71-45D1-0E4F-F51D-6C80FDC3D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3CA37-C7D3-2865-46C4-3C307DE15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7582-180E-44B8-BE9B-D4E15408D2E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73BF1-3925-E6F3-188B-8D2E53B0B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90F6F-90A3-C73A-FC87-90B34E770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F8DE-C62B-421E-9DBB-26B19D4DB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1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5F1D40-9765-B121-991A-BBC337AE6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684" y="523433"/>
            <a:ext cx="4349217" cy="379437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035DF-8414-E6D5-BDC9-8252EDFA1F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46" y="5701161"/>
            <a:ext cx="2377385" cy="1031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8193FF-2876-13B3-44B7-D5E9D7B535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93" r="9864"/>
          <a:stretch/>
        </p:blipFill>
        <p:spPr>
          <a:xfrm>
            <a:off x="4241245" y="5747894"/>
            <a:ext cx="3709511" cy="550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C087D3-8AAD-5465-C5B2-9D084E1B23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081" r="6402" b="34287"/>
          <a:stretch/>
        </p:blipFill>
        <p:spPr>
          <a:xfrm>
            <a:off x="9257529" y="5469468"/>
            <a:ext cx="2377385" cy="8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8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C85B42A-B8AE-1A54-D37C-4E7895697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22" r="17839" b="-1"/>
          <a:stretch/>
        </p:blipFill>
        <p:spPr>
          <a:xfrm>
            <a:off x="1384300" y="13"/>
            <a:ext cx="9423400" cy="6857987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FDEF3F71-38C5-0EF8-6DCE-93034173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fld id="{00B76548-379C-42AD-8F9D-E03ED21D99B3}" type="slidenum">
              <a:rPr lang="en-US" smtClean="0"/>
              <a:pPr>
                <a:spcAft>
                  <a:spcPts val="800"/>
                </a:spcAft>
              </a:pPr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BF1A0-131D-4D96-25FB-DF197527842D}"/>
              </a:ext>
            </a:extLst>
          </p:cNvPr>
          <p:cNvSpPr txBox="1"/>
          <p:nvPr/>
        </p:nvSpPr>
        <p:spPr>
          <a:xfrm>
            <a:off x="9679708" y="6238565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093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345E59-1BE3-0C99-DC88-4AA2B153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54" y="0"/>
            <a:ext cx="10957892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6385E9-FF21-CA49-ECDB-04BE3DED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6548-379C-42AD-8F9D-E03ED21D99B3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AB6CA0-ACF5-0EE3-E9C8-9E29A2B25DC1}"/>
              </a:ext>
            </a:extLst>
          </p:cNvPr>
          <p:cNvSpPr txBox="1"/>
          <p:nvPr/>
        </p:nvSpPr>
        <p:spPr>
          <a:xfrm>
            <a:off x="9679708" y="6238565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9717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8FDDD2-5DCC-9DF8-F08F-CAA590CA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6548-379C-42AD-8F9D-E03ED21D99B3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36C34-FD06-B6B2-A0F3-CA6EED357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70"/>
            <a:ext cx="12192000" cy="67818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64B37B-33F2-4603-BA65-68E74AFA3A60}"/>
              </a:ext>
            </a:extLst>
          </p:cNvPr>
          <p:cNvSpPr txBox="1"/>
          <p:nvPr/>
        </p:nvSpPr>
        <p:spPr>
          <a:xfrm>
            <a:off x="9679708" y="6238565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1183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2E3AE3-E9FF-1884-43CC-7696A03C379F}"/>
              </a:ext>
            </a:extLst>
          </p:cNvPr>
          <p:cNvSpPr txBox="1">
            <a:spLocks/>
          </p:cNvSpPr>
          <p:nvPr/>
        </p:nvSpPr>
        <p:spPr>
          <a:xfrm>
            <a:off x="0" y="502992"/>
            <a:ext cx="9858375" cy="102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2800" b="0">
                <a:latin typeface="Roboto Light" panose="02000000000000000000" pitchFamily="2" charset="0"/>
                <a:ea typeface="Roboto Light" panose="02000000000000000000" pitchFamily="2" charset="0"/>
              </a:rPr>
              <a:t>Program Overview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7C5B3D1-F8D2-67CA-01B7-2EAFE1A2BBE2}"/>
              </a:ext>
            </a:extLst>
          </p:cNvPr>
          <p:cNvSpPr txBox="1">
            <a:spLocks/>
          </p:cNvSpPr>
          <p:nvPr/>
        </p:nvSpPr>
        <p:spPr>
          <a:xfrm>
            <a:off x="394334" y="1810511"/>
            <a:ext cx="8720639" cy="47862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5459">
              <a:spcBef>
                <a:spcPts val="1067"/>
              </a:spcBef>
              <a:buClr>
                <a:srgbClr val="C7D3E6"/>
              </a:buClr>
              <a:buSzPts val="2400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Site Size: </a:t>
            </a:r>
          </a:p>
          <a:p>
            <a:pPr marL="643435" lvl="5" indent="-507974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Approximately 22.774 acres / 992,035 Square Feet</a:t>
            </a:r>
          </a:p>
          <a:p>
            <a:pPr marL="135459">
              <a:spcBef>
                <a:spcPts val="1067"/>
              </a:spcBef>
              <a:buClr>
                <a:srgbClr val="C7D3E6"/>
              </a:buClr>
              <a:buSzPts val="2400"/>
              <a:defRPr/>
            </a:pPr>
            <a:endParaRPr lang="en-US" sz="900" b="1">
              <a:solidFill>
                <a:srgbClr val="263248"/>
              </a:solidFill>
              <a:latin typeface="Roboto Light" panose="02000000000000000000" pitchFamily="2" charset="0"/>
              <a:ea typeface="Roboto Light" panose="02000000000000000000" pitchFamily="2" charset="0"/>
              <a:sym typeface="Roboto Condensed Light"/>
            </a:endParaRPr>
          </a:p>
          <a:p>
            <a:pPr marL="135459">
              <a:spcBef>
                <a:spcPts val="1067"/>
              </a:spcBef>
              <a:buClr>
                <a:srgbClr val="C7D3E6"/>
              </a:buClr>
              <a:buSzPts val="2400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Program Overview</a:t>
            </a:r>
          </a:p>
          <a:p>
            <a:pPr marL="812760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Active Adult – 201 units</a:t>
            </a:r>
          </a:p>
          <a:p>
            <a:pPr marL="812760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Boutique Hotel – 82 rooms	</a:t>
            </a:r>
          </a:p>
          <a:p>
            <a:pPr marL="812760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Food &amp; Beverage – </a:t>
            </a:r>
          </a:p>
          <a:p>
            <a:pPr marL="1422344" lvl="1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Two-story restaurant</a:t>
            </a:r>
          </a:p>
          <a:p>
            <a:pPr marL="1422344" lvl="1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Café/marina office</a:t>
            </a:r>
          </a:p>
          <a:p>
            <a:pPr marL="812760" indent="-677299">
              <a:spcBef>
                <a:spcPts val="1067"/>
              </a:spcBef>
              <a:buClr>
                <a:srgbClr val="C7D3E6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263248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 Condensed Light"/>
              </a:rPr>
              <a:t>Marina – 103 slips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19AE4-DB2C-E022-3FF3-8F1CEF520A4A}"/>
              </a:ext>
            </a:extLst>
          </p:cNvPr>
          <p:cNvSpPr txBox="1"/>
          <p:nvPr/>
        </p:nvSpPr>
        <p:spPr>
          <a:xfrm>
            <a:off x="9679708" y="6238565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0035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4011-43D5-8290-F6D6-47BDBBB5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Trip Generation Side by Side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179458-F59E-8DB6-7C6B-E2B031192F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2429" y="1825625"/>
            <a:ext cx="3713141" cy="4351338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CCE9DE-5CD8-9806-6882-71C2C1B110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68656" y="1825625"/>
            <a:ext cx="4388688" cy="435133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25DB13-BF81-40B6-AEEB-1A84B3E5ABD8}"/>
              </a:ext>
            </a:extLst>
          </p:cNvPr>
          <p:cNvSpPr txBox="1"/>
          <p:nvPr/>
        </p:nvSpPr>
        <p:spPr>
          <a:xfrm>
            <a:off x="1572428" y="6169709"/>
            <a:ext cx="9384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multifamily land use code would add 38 cars in the AM and 29 cars in the PM.</a:t>
            </a:r>
          </a:p>
        </p:txBody>
      </p:sp>
    </p:spTree>
    <p:extLst>
      <p:ext uri="{BB962C8B-B14F-4D97-AF65-F5344CB8AC3E}">
        <p14:creationId xmlns:p14="http://schemas.microsoft.com/office/powerpoint/2010/main" val="69984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A300-6E9D-8B7E-E8CC-5BC17F252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Traffic Impact Side by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61E1C-4ED3-7A84-C333-525ADF0BA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67" y="1690688"/>
            <a:ext cx="5933333" cy="4486275"/>
          </a:xfrm>
        </p:spPr>
        <p:txBody>
          <a:bodyPr/>
          <a:lstStyle/>
          <a:p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Multifamily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DB34E-1EA6-5AF5-ED37-53D777FFC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Senior Adult</a:t>
            </a:r>
          </a:p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6F921-172B-A3B6-4A84-8EE4223A1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191770"/>
            <a:ext cx="5933333" cy="3619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632B83-29DD-52A0-1324-C82FEBEB5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1770"/>
            <a:ext cx="6043720" cy="3619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2EAFCD-4C51-9ABA-774F-FBE7C6F24D93}"/>
              </a:ext>
            </a:extLst>
          </p:cNvPr>
          <p:cNvSpPr txBox="1"/>
          <p:nvPr/>
        </p:nvSpPr>
        <p:spPr>
          <a:xfrm>
            <a:off x="838200" y="6169709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 multifamily land use code would add .2 Seconds to the average delay at Causeway and Monroe.</a:t>
            </a:r>
          </a:p>
        </p:txBody>
      </p:sp>
    </p:spTree>
    <p:extLst>
      <p:ext uri="{BB962C8B-B14F-4D97-AF65-F5344CB8AC3E}">
        <p14:creationId xmlns:p14="http://schemas.microsoft.com/office/powerpoint/2010/main" val="714027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500ebb-1587-44e2-a3a0-a56cb1c00ab3" xsi:nil="true"/>
    <lcf76f155ced4ddcb4097134ff3c332f xmlns="a5ea84a4-2dd0-476e-b63a-b482ef36802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376AAE5DF249408366C2008F145B13" ma:contentTypeVersion="16" ma:contentTypeDescription="Create a new document." ma:contentTypeScope="" ma:versionID="4a77491c8f6f16326e4f235ec4653a6c">
  <xsd:schema xmlns:xsd="http://www.w3.org/2001/XMLSchema" xmlns:xs="http://www.w3.org/2001/XMLSchema" xmlns:p="http://schemas.microsoft.com/office/2006/metadata/properties" xmlns:ns2="a5ea84a4-2dd0-476e-b63a-b482ef368023" xmlns:ns3="a7500ebb-1587-44e2-a3a0-a56cb1c00ab3" targetNamespace="http://schemas.microsoft.com/office/2006/metadata/properties" ma:root="true" ma:fieldsID="3f7c80fd4b7797af12be1916ed318cd6" ns2:_="" ns3:_="">
    <xsd:import namespace="a5ea84a4-2dd0-476e-b63a-b482ef368023"/>
    <xsd:import namespace="a7500ebb-1587-44e2-a3a0-a56cb1c00a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a84a4-2dd0-476e-b63a-b482ef3680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15a2514-b982-49d1-a655-cde512a4f1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00ebb-1587-44e2-a3a0-a56cb1c00ab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f534f8d-07e6-4fbe-bdf9-8cc95cccd89b}" ma:internalName="TaxCatchAll" ma:showField="CatchAllData" ma:web="a7500ebb-1587-44e2-a3a0-a56cb1c00a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4932C3-5BC0-4041-99DF-DFC4E5EC1E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4C7E26-655F-4ECA-BB65-F7916A0EA499}">
  <ds:schemaRefs>
    <ds:schemaRef ds:uri="a5ea84a4-2dd0-476e-b63a-b482ef368023"/>
    <ds:schemaRef ds:uri="a7500ebb-1587-44e2-a3a0-a56cb1c00ab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B7B8C6-2E96-447A-AFB1-81DEBAFF8ED1}">
  <ds:schemaRefs>
    <ds:schemaRef ds:uri="a5ea84a4-2dd0-476e-b63a-b482ef368023"/>
    <ds:schemaRef ds:uri="a7500ebb-1587-44e2-a3a0-a56cb1c00a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Arvo</vt:lpstr>
      <vt:lpstr>Calibri</vt:lpstr>
      <vt:lpstr>Calibri Light</vt:lpstr>
      <vt:lpstr>Roboto Condensed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Trip Generation Side by Side</vt:lpstr>
      <vt:lpstr>Traffic Impact Side by Side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</dc:title>
  <dc:creator>Bear Cheezem</dc:creator>
  <cp:lastModifiedBy>Bear Cheezem</cp:lastModifiedBy>
  <cp:revision>1</cp:revision>
  <dcterms:created xsi:type="dcterms:W3CDTF">2023-02-27T15:09:10Z</dcterms:created>
  <dcterms:modified xsi:type="dcterms:W3CDTF">2023-03-06T22:22:47Z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0x010100EB376AAE5DF249408366C2008F145B13</vt:lpwstr>
  </property>
  <property fmtid="{D5CDD505-2E9C-101B-9397-08002B2CF9AE}" pid="3" name="MediaServiceImageTags">
    <vt:lpwstr/>
  </property>
</Properties>
</file>