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3"/>
  </p:notesMasterIdLst>
  <p:sldIdLst>
    <p:sldId id="355" r:id="rId6"/>
    <p:sldId id="356" r:id="rId7"/>
    <p:sldId id="373" r:id="rId8"/>
    <p:sldId id="266" r:id="rId9"/>
    <p:sldId id="380" r:id="rId10"/>
    <p:sldId id="391" r:id="rId11"/>
    <p:sldId id="392" r:id="rId12"/>
    <p:sldId id="393" r:id="rId13"/>
    <p:sldId id="388" r:id="rId14"/>
    <p:sldId id="389" r:id="rId15"/>
    <p:sldId id="394" r:id="rId16"/>
    <p:sldId id="403" r:id="rId17"/>
    <p:sldId id="395" r:id="rId18"/>
    <p:sldId id="396" r:id="rId19"/>
    <p:sldId id="399" r:id="rId20"/>
    <p:sldId id="398" r:id="rId21"/>
    <p:sldId id="360" r:id="rId22"/>
    <p:sldId id="269" r:id="rId23"/>
    <p:sldId id="402" r:id="rId24"/>
    <p:sldId id="401" r:id="rId25"/>
    <p:sldId id="263" r:id="rId26"/>
    <p:sldId id="359" r:id="rId27"/>
    <p:sldId id="367" r:id="rId28"/>
    <p:sldId id="397" r:id="rId29"/>
    <p:sldId id="390" r:id="rId30"/>
    <p:sldId id="385" r:id="rId31"/>
    <p:sldId id="404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51ED4-2092-4416-9ADD-8581C406FDC3}" v="20" dt="2022-10-12T19:56:49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0117770-C421-4DFA-B5AE-9A0284B0F50E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8982001-4AF5-485D-8687-B96D8770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4CC9-3722-7424-4291-5F6158560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76B09-DA94-1672-2903-E53EB006D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B51EE-F2DD-C9F2-50ED-2FFFC9F1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207F-BFCE-40E3-2CD2-787B7134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5E240-3193-3B7B-D436-7826F20A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2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E7D-CD75-061E-B304-DF0CE3FC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592E0-5127-6996-78DD-622FE0774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50469-68B2-52C9-E1A3-8BA291A3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BBB7A-06CC-C491-1B5F-2DF9CD6C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128ED-C43F-0058-02A2-BD83436F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BC6A02-37F7-AB24-888F-16540F530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7FEEB-DBFA-0CAE-E727-893F00B7F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C759-DEF7-ADB9-EA36-FB1B5D2E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A535C-EF48-4AD9-ED97-A3B13092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673F-DD72-337F-2C5A-52C7E141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5B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692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5B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8592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294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85928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C3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495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17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EF42-6DDE-1D30-5A00-5952F4A5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B1FF-BF46-61EE-7F72-E48F490D1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52A8B-94CC-F058-478F-74125B8F7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B529-D6D4-4420-87A6-AD8C26E3C995}" type="datetime1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1C6E6-413C-DC86-6C70-B74924E6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0BE8-7399-A373-5ED8-56D16EA6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5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7EBD-1FBA-018C-965C-2539365A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5ED0E-5ECF-F704-228A-BF02C7FA3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8D20-2A7C-161B-3E7B-72E99D3E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5F61-CF51-4680-1C51-D307ED7E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4FB19-8239-0B30-8081-E1FE5D3F1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BDB9-DEF0-9E2B-4632-E3DAE74D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62349-3E25-7322-590D-D57D5F469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0358C-C813-2B89-41F4-54B6BC21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DA774-3B9E-BC1D-3AB4-9D07DAE1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B24AF-664B-ACB6-110C-E54796BC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38A3-6DDC-0039-90D9-F64F705B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3AF00-6D42-8846-5946-CB9C23AD9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982AA-51B8-A773-1439-FD1405EA6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DF9A8-18C2-3070-FFD1-030AFBD0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01029-345B-D8B7-080E-2733A44B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5B9A3-6FF3-414F-4A4B-B29488A1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21F8-BE60-756A-797D-757A15D87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513D7-8ACA-990C-254B-B27376C06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A3367-851A-5978-8EB1-C5A3D767A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0E3EA-74B7-FBD8-10D7-39741E07D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983E8-78D9-F825-C31E-A322D34AF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9A1A9B-BE0A-0D5D-0DB7-A2A90B27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5B89D2-32DC-ACB5-14DC-BDD3BABC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279BE-74C8-05EB-2842-3C54FEC9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3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9934-1F55-F3EC-06D8-D6104F40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362F1-CA6B-C4D9-F023-8AE16ABB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61196-1F14-A3E9-ABAA-8B1A5093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10518-4442-F063-9E16-87789FFF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5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8ACC4-C369-C34C-B959-3538B75F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6375B-5872-5A7D-B3A1-50C4F49B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4B9F3-3CC8-EA0D-3CA6-4BA9C4D0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39C28-07ED-4189-835C-E5C500A0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DCE36-BF9A-B82E-74C6-C5F94EBDF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F4451-BECA-CDAA-DDAE-69066827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4458F-FD8A-FC2D-7A45-C0806994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07D3D-EA2E-CFA9-B458-B631AC0A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7FAF0-C6BF-023D-F682-38EBB9C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406B-C636-D0BB-5846-F993E9B5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789000-B642-B3D1-7794-AFC5AFD0A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2777F-8947-E8AB-B80C-A190CCCAF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91ECE-588F-BC7B-95D9-E3C9C4363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E340E-3420-3DC0-84EB-B1D97600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198D2-E8DE-5C5C-5255-0EDDCD2C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5E366-2C7E-B3A4-6B36-148A9BB6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CD025-8A8C-A868-93E4-969AED405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243D-E16D-D921-E08C-1B0BE5712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1BD4-2487-FF6F-ACD8-C88372F07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30FA2-D591-BF1B-9F42-184FAFB17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B3C13-0CB1-4AD9-A34C-85411584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0941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5F1D40-9765-B121-991A-BBC337AE6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7684" y="523433"/>
            <a:ext cx="4349217" cy="379437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035DF-8414-E6D5-BDC9-8252EDFA1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6" y="5701161"/>
            <a:ext cx="2377385" cy="103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193FF-2876-13B3-44B7-D5E9D7B53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3" r="9864"/>
          <a:stretch/>
        </p:blipFill>
        <p:spPr>
          <a:xfrm>
            <a:off x="4241245" y="5747894"/>
            <a:ext cx="3709511" cy="55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087D3-8AAD-5465-C5B2-9D084E1B23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81" r="6402" b="34287"/>
          <a:stretch/>
        </p:blipFill>
        <p:spPr>
          <a:xfrm>
            <a:off x="9257529" y="5469468"/>
            <a:ext cx="2377385" cy="82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9858375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sym typeface="Roboto Condensed"/>
              </a:rPr>
              <a:t>Live Oak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067AB-13D7-6AEF-2AA3-9AC2265B3B00}"/>
              </a:ext>
            </a:extLst>
          </p:cNvPr>
          <p:cNvSpPr txBox="1"/>
          <p:nvPr/>
        </p:nvSpPr>
        <p:spPr>
          <a:xfrm>
            <a:off x="210311" y="1892808"/>
            <a:ext cx="1124712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Irregularly shaped trees with a deficient leaf canopy and root zone are less likely to produce environmental benefits.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Abbey states that younger live oaks will provide greater benefits to the citizens of the community.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Substituting older, less productive trees with younger trees is a thoughtful and logical tradeoff to achieve better environmental productivity.</a:t>
            </a:r>
          </a:p>
        </p:txBody>
      </p:sp>
    </p:spTree>
    <p:extLst>
      <p:ext uri="{BB962C8B-B14F-4D97-AF65-F5344CB8AC3E}">
        <p14:creationId xmlns:p14="http://schemas.microsoft.com/office/powerpoint/2010/main" val="411255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0E9EF-56DB-2CCD-1C54-5E4B8F16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80" y="0"/>
            <a:ext cx="1013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2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332E9-57C4-1057-342E-F726E003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12" y="0"/>
            <a:ext cx="1011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37FB7-DB51-B42A-13BF-43CAD99B3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95" y="0"/>
            <a:ext cx="10135210" cy="68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61447-2322-C134-EAF8-8520F9FF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32" y="85725"/>
            <a:ext cx="10144735" cy="68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83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FDDD2-5DCC-9DF8-F08F-CAA590CA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36C34-FD06-B6B2-A0F3-CA6EED35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70"/>
            <a:ext cx="12192000" cy="67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4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E316-2086-8862-1C53-86DA400FD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957"/>
          <a:stretch/>
        </p:blipFill>
        <p:spPr>
          <a:xfrm>
            <a:off x="995035" y="1"/>
            <a:ext cx="10201929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41439-8B42-39AC-04A4-36710B1D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6" y="2942483"/>
            <a:ext cx="11961956" cy="35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5595-91D9-BD42-367F-3CC4E01B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B76548-379C-42AD-8F9D-E03ED21D99B3}" type="slidenum">
              <a:rPr lang="en-US" kern="0"/>
              <a:pPr defTabSz="1219170">
                <a:buClr>
                  <a:srgbClr val="000000"/>
                </a:buClr>
              </a:pPr>
              <a:t>17</a:t>
            </a:fld>
            <a:endParaRPr lang="en-US" kern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D65F4-6C1D-9A4D-31E9-FA007E38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64"/>
            <a:ext cx="12192000" cy="674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35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C62E2E-B8AB-E43F-42BE-4C0048DD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30"/>
            <a:ext cx="12192000" cy="64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28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3F89D-0C7A-B447-4642-0A8956541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828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C85B42A-B8AE-1A54-D37C-4E78956970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2" r="17839" b="-1"/>
          <a:stretch/>
        </p:blipFill>
        <p:spPr>
          <a:xfrm>
            <a:off x="1384300" y="13"/>
            <a:ext cx="9423400" cy="6857987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DEF3F71-38C5-0EF8-6DCE-93034173A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fld id="{00B76548-379C-42AD-8F9D-E03ED21D99B3}" type="slidenum">
              <a:rPr lang="en-US" smtClean="0"/>
              <a:pPr>
                <a:spcAft>
                  <a:spcPts val="8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3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9923E-8015-CFD8-A8BD-BBD73DEE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6" y="573727"/>
            <a:ext cx="12076108" cy="60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3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305774-FA92-5B07-5BD8-A3B9D2B5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60"/>
            <a:ext cx="12192000" cy="647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4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1D413-C102-1234-CF7C-5D4C5B82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C17B4-398D-2167-C664-4EA4BC4C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95" y="0"/>
            <a:ext cx="998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8AB-7835-295D-FEDA-8C7CBC47D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7323667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3733" b="0" dirty="0">
                <a:latin typeface="Roboto Light" panose="02000000000000000000" pitchFamily="2" charset="0"/>
                <a:ea typeface="Roboto Light" panose="02000000000000000000" pitchFamily="2" charset="0"/>
              </a:rPr>
              <a:t>Parking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A8E5AD-E758-D13E-F176-6B2BB35B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869440"/>
            <a:ext cx="12779203" cy="3947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796EE-2D61-3D9C-B4AF-DB6FA30D8C3D}"/>
              </a:ext>
            </a:extLst>
          </p:cNvPr>
          <p:cNvSpPr txBox="1">
            <a:spLocks/>
          </p:cNvSpPr>
          <p:nvPr/>
        </p:nvSpPr>
        <p:spPr>
          <a:xfrm rot="1331783">
            <a:off x="3323389" y="2869111"/>
            <a:ext cx="7323667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3733" b="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Presented to P&amp;Z on 9/21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D5248-CD82-C683-E64F-B174A38A3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416" y="554973"/>
            <a:ext cx="5383117" cy="19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4E5DA-51E6-5AB9-493B-12BC75BE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-4239"/>
            <a:ext cx="10128345" cy="68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9858375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Parking – Sundays through Thursdays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067AB-13D7-6AEF-2AA3-9AC2265B3B00}"/>
              </a:ext>
            </a:extLst>
          </p:cNvPr>
          <p:cNvSpPr txBox="1"/>
          <p:nvPr/>
        </p:nvSpPr>
        <p:spPr>
          <a:xfrm>
            <a:off x="210311" y="1892808"/>
            <a:ext cx="1193022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/>
              <a:t>The below table shows the hourly parking need for Sundays through Thursdays. Assumptions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occupied active adult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occupied hotel plus occupied meeting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 restaurant and café during operating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used marina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B8A64-6E2B-0769-5893-22C39385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01" y="3660658"/>
            <a:ext cx="5322571" cy="20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5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9858375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Parking – Fridays &amp; Saturdays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067AB-13D7-6AEF-2AA3-9AC2265B3B00}"/>
              </a:ext>
            </a:extLst>
          </p:cNvPr>
          <p:cNvSpPr txBox="1"/>
          <p:nvPr/>
        </p:nvSpPr>
        <p:spPr>
          <a:xfrm>
            <a:off x="210311" y="1892808"/>
            <a:ext cx="119302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/>
              <a:t>The below table shows the hourly parking need for Fridays and Saturdays. Assumptions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occupied active adult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occupied hotel plus occupied meeting and event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 restaurant and café during operating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Fully used marina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/>
          </a:p>
          <a:p>
            <a:r>
              <a:rPr lang="en-US" sz="1700"/>
              <a:t>Peak hours are expected to be between 10:00 am – 2:00 pm when there is an overlap of diners and events on site. This is does not assume any cross-user parking.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14396-310C-FBDA-5771-B73F946A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07" y="4244340"/>
            <a:ext cx="5489160" cy="19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30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4" y="0"/>
            <a:ext cx="1095789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385E9-FF21-CA49-ECDB-04BE3DED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5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45E59-1BE3-0C99-DC88-4AA2B153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4" y="0"/>
            <a:ext cx="1095789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6385E9-FF21-CA49-ECDB-04BE3DED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FDDD2-5DCC-9DF8-F08F-CAA590CA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76548-379C-42AD-8F9D-E03ED21D99B3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36C34-FD06-B6B2-A0F3-CA6EED35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70"/>
            <a:ext cx="12192000" cy="67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30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9858375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n-US" sz="2800" b="0">
                <a:latin typeface="Roboto Light" panose="02000000000000000000" pitchFamily="2" charset="0"/>
                <a:ea typeface="Roboto Light" panose="02000000000000000000" pitchFamily="2" charset="0"/>
              </a:rPr>
              <a:t>Program Overview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7C5B3D1-F8D2-67CA-01B7-2EAFE1A2BBE2}"/>
              </a:ext>
            </a:extLst>
          </p:cNvPr>
          <p:cNvSpPr txBox="1">
            <a:spLocks/>
          </p:cNvSpPr>
          <p:nvPr/>
        </p:nvSpPr>
        <p:spPr>
          <a:xfrm>
            <a:off x="394334" y="1810511"/>
            <a:ext cx="8720639" cy="47862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5459">
              <a:spcBef>
                <a:spcPts val="1067"/>
              </a:spcBef>
              <a:buClr>
                <a:srgbClr val="C7D3E6"/>
              </a:buClr>
              <a:buSzPts val="2400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Site Size: </a:t>
            </a:r>
          </a:p>
          <a:p>
            <a:pPr marL="643435" lvl="5" indent="-507974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Approximately 22.774 acres / 992,035 Square Feet</a:t>
            </a:r>
          </a:p>
          <a:p>
            <a:pPr marL="135459">
              <a:spcBef>
                <a:spcPts val="1067"/>
              </a:spcBef>
              <a:buClr>
                <a:srgbClr val="C7D3E6"/>
              </a:buClr>
              <a:buSzPts val="2400"/>
              <a:defRPr/>
            </a:pPr>
            <a:endParaRPr lang="en-US" sz="900" b="1">
              <a:solidFill>
                <a:srgbClr val="263248"/>
              </a:solidFill>
              <a:latin typeface="Roboto Light" panose="02000000000000000000" pitchFamily="2" charset="0"/>
              <a:ea typeface="Roboto Light" panose="02000000000000000000" pitchFamily="2" charset="0"/>
              <a:sym typeface="Roboto Condensed Light"/>
            </a:endParaRPr>
          </a:p>
          <a:p>
            <a:pPr marL="135459">
              <a:spcBef>
                <a:spcPts val="1067"/>
              </a:spcBef>
              <a:buClr>
                <a:srgbClr val="C7D3E6"/>
              </a:buClr>
              <a:buSzPts val="2400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Program Overview</a:t>
            </a:r>
          </a:p>
          <a:p>
            <a:pPr marL="812760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Active Adult – 201 units</a:t>
            </a:r>
          </a:p>
          <a:p>
            <a:pPr marL="812760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Boutique Hotel – 82 rooms	</a:t>
            </a:r>
          </a:p>
          <a:p>
            <a:pPr marL="812760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Food &amp; Beverage – </a:t>
            </a:r>
          </a:p>
          <a:p>
            <a:pPr marL="1422344" lvl="1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Two-story restaurant</a:t>
            </a:r>
          </a:p>
          <a:p>
            <a:pPr marL="1422344" lvl="1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Café/marina office</a:t>
            </a:r>
          </a:p>
          <a:p>
            <a:pPr marL="812760" indent="-677299">
              <a:spcBef>
                <a:spcPts val="1067"/>
              </a:spcBef>
              <a:buClr>
                <a:srgbClr val="C7D3E6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263248"/>
                </a:solidFill>
                <a:latin typeface="Roboto Light" panose="02000000000000000000" pitchFamily="2" charset="0"/>
                <a:ea typeface="Roboto Light" panose="02000000000000000000" pitchFamily="2" charset="0"/>
                <a:sym typeface="Roboto Condensed Light"/>
              </a:rPr>
              <a:t>Marina – 103 slips</a:t>
            </a:r>
          </a:p>
        </p:txBody>
      </p:sp>
    </p:spTree>
    <p:extLst>
      <p:ext uri="{BB962C8B-B14F-4D97-AF65-F5344CB8AC3E}">
        <p14:creationId xmlns:p14="http://schemas.microsoft.com/office/powerpoint/2010/main" val="100035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FD352-9F05-924A-5886-2973F297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244" y="-484"/>
            <a:ext cx="9659512" cy="68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F86A00-705F-BC09-1C2B-F4BB52DA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8" y="13692"/>
            <a:ext cx="10524462" cy="68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6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332E9-57C4-1057-342E-F726E003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12" y="0"/>
            <a:ext cx="1011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07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2E3AE3-E9FF-1884-43CC-7696A03C379F}"/>
              </a:ext>
            </a:extLst>
          </p:cNvPr>
          <p:cNvSpPr txBox="1">
            <a:spLocks/>
          </p:cNvSpPr>
          <p:nvPr/>
        </p:nvSpPr>
        <p:spPr>
          <a:xfrm>
            <a:off x="0" y="502992"/>
            <a:ext cx="9858375" cy="102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sym typeface="Roboto Condensed"/>
              </a:rPr>
              <a:t>Live Oak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D067AB-13D7-6AEF-2AA3-9AC2265B3B00}"/>
              </a:ext>
            </a:extLst>
          </p:cNvPr>
          <p:cNvSpPr txBox="1"/>
          <p:nvPr/>
        </p:nvSpPr>
        <p:spPr>
          <a:xfrm>
            <a:off x="210311" y="1892808"/>
            <a:ext cx="114300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Retired LSU Landscape Architecture professor and Mandeville resident, Buck Abbey ASLA, prepared a report for the project. Below is a brief summary: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report centers on five live oak trees which present a challenge for the development of the site.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subject trees are elongated due to competition for space and sunlight.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have smaller root systems and lack balance and are subject to wind damage.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trees are forest trees rather than specimen open space trees.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have been raked by hurricanes over the years adding to their disfigurement.</a:t>
            </a:r>
          </a:p>
        </p:txBody>
      </p:sp>
    </p:spTree>
    <p:extLst>
      <p:ext uri="{BB962C8B-B14F-4D97-AF65-F5344CB8AC3E}">
        <p14:creationId xmlns:p14="http://schemas.microsoft.com/office/powerpoint/2010/main" val="3100319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76AAE5DF249408366C2008F145B13" ma:contentTypeVersion="15" ma:contentTypeDescription="Create a new document." ma:contentTypeScope="" ma:versionID="f26d6835fcb61466660e1b9fba3a7a30">
  <xsd:schema xmlns:xsd="http://www.w3.org/2001/XMLSchema" xmlns:xs="http://www.w3.org/2001/XMLSchema" xmlns:p="http://schemas.microsoft.com/office/2006/metadata/properties" xmlns:ns2="a5ea84a4-2dd0-476e-b63a-b482ef368023" xmlns:ns3="a7500ebb-1587-44e2-a3a0-a56cb1c00ab3" targetNamespace="http://schemas.microsoft.com/office/2006/metadata/properties" ma:root="true" ma:fieldsID="5152a56427a6177f54f59890d1ec645f" ns2:_="" ns3:_="">
    <xsd:import namespace="a5ea84a4-2dd0-476e-b63a-b482ef368023"/>
    <xsd:import namespace="a7500ebb-1587-44e2-a3a0-a56cb1c00a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a84a4-2dd0-476e-b63a-b482ef368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15a2514-b982-49d1-a655-cde512a4f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500ebb-1587-44e2-a3a0-a56cb1c00ab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f534f8d-07e6-4fbe-bdf9-8cc95cccd89b}" ma:internalName="TaxCatchAll" ma:showField="CatchAllData" ma:web="a7500ebb-1587-44e2-a3a0-a56cb1c00a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500ebb-1587-44e2-a3a0-a56cb1c00ab3" xsi:nil="true"/>
    <lcf76f155ced4ddcb4097134ff3c332f xmlns="a5ea84a4-2dd0-476e-b63a-b482ef3680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BECEEB-2833-43BC-900A-64FEAEC7BB39}">
  <ds:schemaRefs>
    <ds:schemaRef ds:uri="a5ea84a4-2dd0-476e-b63a-b482ef368023"/>
    <ds:schemaRef ds:uri="a7500ebb-1587-44e2-a3a0-a56cb1c00a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76262CC-5D06-4EFA-B0D6-38FC9F9482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3234DD-0B2C-4799-9BAF-76DD36091C32}">
  <ds:schemaRefs>
    <ds:schemaRef ds:uri="a5ea84a4-2dd0-476e-b63a-b482ef368023"/>
    <ds:schemaRef ds:uri="a7500ebb-1587-44e2-a3a0-a56cb1c00a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336</Words>
  <Application>Microsoft Office PowerPoint</Application>
  <PresentationFormat>Widescreen</PresentationFormat>
  <Paragraphs>47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Arvo</vt:lpstr>
      <vt:lpstr>Calibri</vt:lpstr>
      <vt:lpstr>Calibri Light</vt:lpstr>
      <vt:lpstr>Roboto Condensed</vt:lpstr>
      <vt:lpstr>Roboto Condensed Light</vt:lpstr>
      <vt:lpstr>Roboto Light</vt:lpstr>
      <vt:lpstr>Office Theme</vt:lpstr>
      <vt:lpstr>Salerio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 McKay</dc:creator>
  <cp:lastModifiedBy>Michael  McKay</cp:lastModifiedBy>
  <cp:revision>2</cp:revision>
  <cp:lastPrinted>2022-10-12T15:54:01Z</cp:lastPrinted>
  <dcterms:created xsi:type="dcterms:W3CDTF">2022-10-07T13:20:05Z</dcterms:created>
  <dcterms:modified xsi:type="dcterms:W3CDTF">2022-10-12T20:30:18Z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0x010100EB376AAE5DF249408366C2008F145B13</vt:lpwstr>
  </property>
  <property fmtid="{D5CDD505-2E9C-101B-9397-08002B2CF9AE}" pid="3" name="MediaServiceImageTags">
    <vt:lpwstr/>
  </property>
</Properties>
</file>